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1" roundtripDataSignature="AMtx7mi51LdZIcq+oGdgD0M4XMfVi8Z4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11fc50ded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1111fc50ded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9741042fb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f9741042f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f9741042fb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9741042f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f9741042fb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f9741042fb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9741042fb_0_2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f9741042fb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f9741042fb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e6459fe46_1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11e6459fe46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11e6459fe46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94fa90143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f94fa90143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f94fa90143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11fc50ded_1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1111fc50ded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1111fc50ded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94fa90143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f94fa9014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f94fa9014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9cbbaadff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9cbbaadf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29cbbaadf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22e53a436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1022e53a43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1022e53a43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22e53a436_2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1022e53a436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1022e53a436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09093c19e_1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1109093c19e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1109093c19e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09093c19e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1109093c19e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1109093c19e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15ed6bca7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1015ed6bca7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1015ed6bca7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15ed6bca7_1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1015ed6bca7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1015ed6bca7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e6459fe46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11e6459fe4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11e6459fe4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e6459fe46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1e6459fe46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11e6459fe46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e6459fe46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11e6459fe46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11e6459fe46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09093c19e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1109093c19e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1109093c19e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15ed6bca7_1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1015ed6bca7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1015ed6bca7_1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15ed6bca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1015ed6bca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1015ed6bca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15ed6bca7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1015ed6bca7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1015ed6bca7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15ed6bca7_1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1015ed6bca7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015ed6bca7_1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15ed6bca7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015ed6bca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015ed6bca7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15ed6bca7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1015ed6bca7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1015ed6bca7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15ed6bca7_1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1015ed6bca7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015ed6bca7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15ed6bca7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015ed6bca7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1015ed6bca7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15ed6bca7_1_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1015ed6bca7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1015ed6bca7_1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09093c19e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1109093c19e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g1109093c19e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9f4b7495f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9f4b7495f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29f4b7495f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9f4b7495f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9f4b7495f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29f4b7495f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9f4b7495f_0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9f4b7495f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29f4b7495f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9f4b7495f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9f4b7495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129f4b7495f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9f4b7495f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9f4b7495f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29f4b7495f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9f4b7495f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9f4b7495f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29f4b7495f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9f4b7495f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9f4b7495f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29f4b7495f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9f4b7495f_0_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9f4b7495f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129f4b7495f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09093c19e_0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1109093c19e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g1109093c19e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9f4b7495f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9f4b7495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29f4b7495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94fa90143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f94fa90143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f94fa90143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09093c19e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1109093c19e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1109093c19e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e6459fe46_1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11e6459fe46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11e6459fe46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e6459fe46_1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11e6459fe46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11e6459fe46_1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e6459fe46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11e6459fe46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g11e6459fe46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e6459fe46_1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11e6459fe46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g11e6459fe46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e6459fe46_1_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11e6459fe46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g11e6459fe46_1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9f4b7495f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9f4b7495f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129f4b7495f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09093c19e_1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1109093c19e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1109093c19e_1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09093c19e_1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1109093c19e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1109093c19e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256750a3e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1256750a3e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g1256750a3e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09093c19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1109093c19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1109093c19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22e53a43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1022e53a43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1022e53a43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29cbbaadff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29cbbaadf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129cbbaadf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11fc50ded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1111fc50de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g1111fc50ded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9cbbaadff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9cbbaadff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129cbbaadff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111fc50de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1111fc50de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1111fc50de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09093c19e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1109093c19e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109093c19e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9741042f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f9741042f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f9741042f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1"/>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8"/>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18"/>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p:nvPr>
            <p:ph idx="2" type="pic"/>
          </p:nvPr>
        </p:nvSpPr>
        <p:spPr>
          <a:xfrm>
            <a:off x="1792288" y="612775"/>
            <a:ext cx="5486400" cy="4114800"/>
          </a:xfrm>
          <a:prstGeom prst="rect">
            <a:avLst/>
          </a:prstGeom>
          <a:noFill/>
          <a:ln>
            <a:noFill/>
          </a:ln>
        </p:spPr>
      </p:sp>
      <p:sp>
        <p:nvSpPr>
          <p:cNvPr id="68" name="Google Shape;68;p19"/>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hyperlink" Target="https://www.unb.ca/cic/datasets/url-2016.html" TargetMode="External"/><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111fc50ded_0_58"/>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fontScale="90000"/>
          </a:bodyPr>
          <a:lstStyle/>
          <a:p>
            <a:pPr indent="-1905" lvl="0" marL="1905" rtl="0" algn="ctr">
              <a:lnSpc>
                <a:spcPct val="100000"/>
              </a:lnSpc>
              <a:spcBef>
                <a:spcPts val="0"/>
              </a:spcBef>
              <a:spcAft>
                <a:spcPts val="0"/>
              </a:spcAft>
              <a:buClr>
                <a:schemeClr val="dk1"/>
              </a:buClr>
              <a:buSzPct val="36666"/>
              <a:buFont typeface="Arial"/>
              <a:buNone/>
            </a:pPr>
            <a:r>
              <a:rPr b="1" i="1" lang="en-US" sz="3000" u="sng">
                <a:latin typeface="Times New Roman"/>
                <a:ea typeface="Times New Roman"/>
                <a:cs typeface="Times New Roman"/>
                <a:sym typeface="Times New Roman"/>
              </a:rPr>
              <a:t>MOST EFFECTIVE URL VECTORS FOR FINDING MALICIOUS URLs AND PROPOSITION FOR A VOTING METHOD </a:t>
            </a:r>
            <a:endParaRPr/>
          </a:p>
        </p:txBody>
      </p:sp>
      <p:sp>
        <p:nvSpPr>
          <p:cNvPr id="89" name="Google Shape;89;g1111fc50ded_0_58"/>
          <p:cNvSpPr txBox="1"/>
          <p:nvPr>
            <p:ph idx="1" type="subTitle"/>
          </p:nvPr>
        </p:nvSpPr>
        <p:spPr>
          <a:xfrm>
            <a:off x="1436925" y="4136575"/>
            <a:ext cx="6400800" cy="198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Clr>
                <a:srgbClr val="888888"/>
              </a:buClr>
              <a:buSzPct val="100000"/>
              <a:buNone/>
            </a:pPr>
            <a:r>
              <a:rPr lang="en-US"/>
              <a:t>Student 1 Reg No: RA1811030010066</a:t>
            </a:r>
            <a:endParaRPr/>
          </a:p>
          <a:p>
            <a:pPr indent="0" lvl="0" marL="0" rtl="0" algn="ctr">
              <a:lnSpc>
                <a:spcPct val="100000"/>
              </a:lnSpc>
              <a:spcBef>
                <a:spcPts val="592"/>
              </a:spcBef>
              <a:spcAft>
                <a:spcPts val="0"/>
              </a:spcAft>
              <a:buClr>
                <a:srgbClr val="888888"/>
              </a:buClr>
              <a:buSzPct val="100000"/>
              <a:buNone/>
            </a:pPr>
            <a:r>
              <a:rPr lang="en-US"/>
              <a:t>Student 2 Reg No: RA1811030010082</a:t>
            </a:r>
            <a:endParaRPr/>
          </a:p>
          <a:p>
            <a:pPr indent="0" lvl="0" marL="0" rtl="0" algn="ctr">
              <a:lnSpc>
                <a:spcPct val="100000"/>
              </a:lnSpc>
              <a:spcBef>
                <a:spcPts val="592"/>
              </a:spcBef>
              <a:spcAft>
                <a:spcPts val="0"/>
              </a:spcAft>
              <a:buClr>
                <a:srgbClr val="888888"/>
              </a:buClr>
              <a:buSzPct val="100000"/>
              <a:buNone/>
            </a:pPr>
            <a:r>
              <a:rPr lang="en-US"/>
              <a:t>Batch ID: NCW066082</a:t>
            </a:r>
            <a:endParaRPr/>
          </a:p>
          <a:p>
            <a:pPr indent="0" lvl="0" marL="0" rtl="0" algn="ctr">
              <a:lnSpc>
                <a:spcPct val="100000"/>
              </a:lnSpc>
              <a:spcBef>
                <a:spcPts val="592"/>
              </a:spcBef>
              <a:spcAft>
                <a:spcPts val="0"/>
              </a:spcAft>
              <a:buClr>
                <a:srgbClr val="888888"/>
              </a:buClr>
              <a:buSzPct val="100000"/>
              <a:buNone/>
            </a:pPr>
            <a:r>
              <a:rPr lang="en-US"/>
              <a:t>Guide Name: Dr. K. Kalaiselvi</a:t>
            </a:r>
            <a:endParaRPr/>
          </a:p>
          <a:p>
            <a:pPr indent="0" lvl="0" marL="0" rtl="0" algn="ctr">
              <a:lnSpc>
                <a:spcPct val="100000"/>
              </a:lnSpc>
              <a:spcBef>
                <a:spcPts val="592"/>
              </a:spcBef>
              <a:spcAft>
                <a:spcPts val="0"/>
              </a:spcAft>
              <a:buClr>
                <a:srgbClr val="888888"/>
              </a:buClr>
              <a:buSzPct val="100000"/>
              <a:buNone/>
            </a:pPr>
            <a:r>
              <a:rPr lang="en-US"/>
              <a:t>Guide Designation: Assistant Professor </a:t>
            </a:r>
            <a:endParaRPr/>
          </a:p>
        </p:txBody>
      </p:sp>
      <p:pic>
        <p:nvPicPr>
          <p:cNvPr id="90" name="Google Shape;90;g1111fc50ded_0_58"/>
          <p:cNvPicPr preferRelativeResize="0"/>
          <p:nvPr/>
        </p:nvPicPr>
        <p:blipFill rotWithShape="1">
          <a:blip r:embed="rId3">
            <a:alphaModFix/>
          </a:blip>
          <a:srcRect b="0" l="0" r="0" t="0"/>
          <a:stretch/>
        </p:blipFill>
        <p:spPr>
          <a:xfrm>
            <a:off x="228600" y="553353"/>
            <a:ext cx="2237740" cy="755015"/>
          </a:xfrm>
          <a:prstGeom prst="rect">
            <a:avLst/>
          </a:prstGeom>
          <a:noFill/>
          <a:ln>
            <a:noFill/>
          </a:ln>
        </p:spPr>
      </p:pic>
      <p:sp>
        <p:nvSpPr>
          <p:cNvPr id="91" name="Google Shape;91;g1111fc50ded_0_58"/>
          <p:cNvSpPr/>
          <p:nvPr/>
        </p:nvSpPr>
        <p:spPr>
          <a:xfrm>
            <a:off x="2819400" y="457200"/>
            <a:ext cx="61722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SRM INSTITUTE OF SCIENCE AND TECHNOLOGY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FACULTY OF ENGINEERING AND TECHNOLOGY</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DEPARTMENT OF NETWORKING AND COMMUNICATIONS</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18CSP109L- PROJECT </a:t>
            </a:r>
            <a:endParaRPr b="0" i="0" sz="1800" u="none" cap="none" strike="noStrike">
              <a:solidFill>
                <a:schemeClr val="dk1"/>
              </a:solidFill>
              <a:latin typeface="Calibri"/>
              <a:ea typeface="Calibri"/>
              <a:cs typeface="Calibri"/>
              <a:sym typeface="Calibri"/>
            </a:endParaRPr>
          </a:p>
        </p:txBody>
      </p:sp>
      <p:sp>
        <p:nvSpPr>
          <p:cNvPr id="92" name="Google Shape;92;g1111fc50ded_0_58"/>
          <p:cNvSpPr txBox="1"/>
          <p:nvPr/>
        </p:nvSpPr>
        <p:spPr>
          <a:xfrm>
            <a:off x="5681100" y="1541250"/>
            <a:ext cx="24702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US" sz="2000">
                <a:latin typeface="Calibri"/>
                <a:ea typeface="Calibri"/>
                <a:cs typeface="Calibri"/>
                <a:sym typeface="Calibri"/>
              </a:rPr>
              <a:t>Final Viva</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lang="en-US" sz="2000">
                <a:latin typeface="Calibri"/>
                <a:ea typeface="Calibri"/>
                <a:cs typeface="Calibri"/>
                <a:sym typeface="Calibri"/>
              </a:rPr>
              <a:t>13</a:t>
            </a:r>
            <a:r>
              <a:rPr b="0" i="0" lang="en-US" sz="2000" u="none" cap="none" strike="noStrike">
                <a:solidFill>
                  <a:srgbClr val="000000"/>
                </a:solidFill>
                <a:latin typeface="Calibri"/>
                <a:ea typeface="Calibri"/>
                <a:cs typeface="Calibri"/>
                <a:sym typeface="Calibri"/>
              </a:rPr>
              <a:t>/</a:t>
            </a:r>
            <a:r>
              <a:rPr lang="en-US" sz="2000">
                <a:latin typeface="Calibri"/>
                <a:ea typeface="Calibri"/>
                <a:cs typeface="Calibri"/>
                <a:sym typeface="Calibri"/>
              </a:rPr>
              <a:t>5</a:t>
            </a:r>
            <a:r>
              <a:rPr b="0" i="0" lang="en-US" sz="2000" u="none" cap="none" strike="noStrike">
                <a:solidFill>
                  <a:srgbClr val="000000"/>
                </a:solidFill>
                <a:latin typeface="Calibri"/>
                <a:ea typeface="Calibri"/>
                <a:cs typeface="Calibri"/>
                <a:sym typeface="Calibri"/>
              </a:rPr>
              <a:t>/2022</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f9741042fb_0_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1" name="Google Shape;171;gf9741042fb_0_14"/>
          <p:cNvSpPr txBox="1"/>
          <p:nvPr>
            <p:ph idx="1" type="body"/>
          </p:nvPr>
        </p:nvSpPr>
        <p:spPr>
          <a:xfrm>
            <a:off x="2628900" y="72707"/>
            <a:ext cx="3886200" cy="609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lang="en-US"/>
              <a:t>Literature Survey</a:t>
            </a:r>
            <a:endParaRPr/>
          </a:p>
        </p:txBody>
      </p:sp>
      <p:sp>
        <p:nvSpPr>
          <p:cNvPr id="172" name="Google Shape;172;gf9741042fb_0_14"/>
          <p:cNvSpPr txBox="1"/>
          <p:nvPr/>
        </p:nvSpPr>
        <p:spPr>
          <a:xfrm>
            <a:off x="411475" y="1172100"/>
            <a:ext cx="827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3" name="Google Shape;173;gf9741042fb_0_14"/>
          <p:cNvSpPr txBox="1"/>
          <p:nvPr/>
        </p:nvSpPr>
        <p:spPr>
          <a:xfrm>
            <a:off x="407250" y="1084825"/>
            <a:ext cx="83295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Year: </a:t>
            </a:r>
            <a:r>
              <a:rPr b="0" i="0" lang="en-US" sz="2100" u="none" cap="none" strike="noStrike">
                <a:solidFill>
                  <a:srgbClr val="000000"/>
                </a:solidFill>
                <a:latin typeface="Calibri"/>
                <a:ea typeface="Calibri"/>
                <a:cs typeface="Calibri"/>
                <a:sym typeface="Calibri"/>
              </a:rPr>
              <a:t>2020</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Author: </a:t>
            </a:r>
            <a:r>
              <a:rPr b="0" i="0" lang="en-US" sz="2100" u="none" cap="none" strike="noStrike">
                <a:solidFill>
                  <a:srgbClr val="000000"/>
                </a:solidFill>
                <a:latin typeface="Calibri"/>
                <a:ea typeface="Calibri"/>
                <a:cs typeface="Calibri"/>
                <a:sym typeface="Calibri"/>
              </a:rPr>
              <a:t>Cho Do Xuan, Hoa Dinh Nguyen, Tisenko Victor Nikolaevich</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Title: </a:t>
            </a:r>
            <a:r>
              <a:rPr b="0" i="0" lang="en-US" sz="2100" u="sng" cap="none" strike="noStrike">
                <a:solidFill>
                  <a:srgbClr val="000000"/>
                </a:solidFill>
                <a:latin typeface="Calibri"/>
                <a:ea typeface="Calibri"/>
                <a:cs typeface="Calibri"/>
                <a:sym typeface="Calibri"/>
              </a:rPr>
              <a:t>Malicious URL Detection based on Machine Learning</a:t>
            </a:r>
            <a:endParaRPr b="0" i="0" sz="2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Methodology: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The deep learning model is trained on URL features and then is used for classification</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Advantages: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URL features like host based features, lexical features are used which help in a better method of feature extraction</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Shortcomings: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Only a single model of machine learning is employed</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	</a:t>
            </a:r>
            <a:endParaRPr b="0" i="0" sz="2100" u="none" cap="none" strike="noStrike">
              <a:solidFill>
                <a:srgbClr val="000000"/>
              </a:solidFill>
              <a:latin typeface="Calibri"/>
              <a:ea typeface="Calibri"/>
              <a:cs typeface="Calibri"/>
              <a:sym typeface="Calibri"/>
            </a:endParaRPr>
          </a:p>
        </p:txBody>
      </p:sp>
      <p:pic>
        <p:nvPicPr>
          <p:cNvPr id="174" name="Google Shape;174;gf9741042fb_0_14"/>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gf9741042fb_0_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1" name="Google Shape;181;gf9741042fb_0_23"/>
          <p:cNvSpPr txBox="1"/>
          <p:nvPr>
            <p:ph idx="1" type="body"/>
          </p:nvPr>
        </p:nvSpPr>
        <p:spPr>
          <a:xfrm>
            <a:off x="2628900" y="72707"/>
            <a:ext cx="3886200" cy="609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lang="en-US"/>
              <a:t>Literature Survey</a:t>
            </a:r>
            <a:endParaRPr/>
          </a:p>
        </p:txBody>
      </p:sp>
      <p:sp>
        <p:nvSpPr>
          <p:cNvPr id="182" name="Google Shape;182;gf9741042fb_0_23"/>
          <p:cNvSpPr txBox="1"/>
          <p:nvPr/>
        </p:nvSpPr>
        <p:spPr>
          <a:xfrm>
            <a:off x="411475" y="1172100"/>
            <a:ext cx="827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3" name="Google Shape;183;gf9741042fb_0_23"/>
          <p:cNvSpPr txBox="1"/>
          <p:nvPr/>
        </p:nvSpPr>
        <p:spPr>
          <a:xfrm>
            <a:off x="407250" y="1084825"/>
            <a:ext cx="8329500" cy="4063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Year: </a:t>
            </a:r>
            <a:r>
              <a:rPr b="0" i="0" lang="en-US" sz="2100" u="none" cap="none" strike="noStrike">
                <a:solidFill>
                  <a:srgbClr val="000000"/>
                </a:solidFill>
                <a:latin typeface="Calibri"/>
                <a:ea typeface="Calibri"/>
                <a:cs typeface="Calibri"/>
                <a:sym typeface="Calibri"/>
              </a:rPr>
              <a:t>2021</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Author: </a:t>
            </a:r>
            <a:r>
              <a:rPr b="0" i="0" lang="en-US" sz="1800" u="none" cap="none" strike="noStrike">
                <a:solidFill>
                  <a:srgbClr val="000000"/>
                </a:solidFill>
                <a:latin typeface="Calibri"/>
                <a:ea typeface="Calibri"/>
                <a:cs typeface="Calibri"/>
                <a:sym typeface="Calibri"/>
              </a:rPr>
              <a:t>Vinayakumar R, Sriram S, Soman KP, and Mamoun Alazab, Senior Fellow, IEEE</a:t>
            </a:r>
            <a:endParaRPr b="1"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Title: </a:t>
            </a:r>
            <a:r>
              <a:rPr b="0" i="0" lang="en-US" sz="2100" u="sng" cap="none" strike="noStrike">
                <a:solidFill>
                  <a:srgbClr val="000000"/>
                </a:solidFill>
                <a:latin typeface="Calibri"/>
                <a:ea typeface="Calibri"/>
                <a:cs typeface="Calibri"/>
                <a:sym typeface="Calibri"/>
              </a:rPr>
              <a:t>Malicious URL Detection using Deep Learning</a:t>
            </a:r>
            <a:endParaRPr b="0" i="0" sz="2100" u="sng"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t/>
            </a:r>
            <a:endParaRPr b="0" i="0" sz="2100" u="sng"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Methodology: </a:t>
            </a:r>
            <a:endParaRPr b="1" i="0" sz="21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Deep Learning with Character Level Embedding is used for malicious URL detection</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Advantages: </a:t>
            </a:r>
            <a:endParaRPr b="1" i="0" sz="21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Deep Learning and Neural Networks are used </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Shortcomings: </a:t>
            </a:r>
            <a:endParaRPr b="1" i="0" sz="2100" u="none" cap="none" strike="noStrike">
              <a:solidFill>
                <a:srgbClr val="000000"/>
              </a:solidFill>
              <a:latin typeface="Calibri"/>
              <a:ea typeface="Calibri"/>
              <a:cs typeface="Calibri"/>
              <a:sym typeface="Calibri"/>
            </a:endParaRPr>
          </a:p>
          <a:p>
            <a:pPr indent="45720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URL features like host based, lexical features and suspicious keywords</a:t>
            </a:r>
            <a:endParaRPr b="0" i="0" sz="2100" u="none" cap="none" strike="noStrike">
              <a:solidFill>
                <a:srgbClr val="000000"/>
              </a:solidFill>
              <a:latin typeface="Calibri"/>
              <a:ea typeface="Calibri"/>
              <a:cs typeface="Calibri"/>
              <a:sym typeface="Calibri"/>
            </a:endParaRPr>
          </a:p>
          <a:p>
            <a:pPr indent="45720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are not involved.	</a:t>
            </a:r>
            <a:endParaRPr b="0" i="0" sz="2100" u="none" cap="none" strike="noStrike">
              <a:solidFill>
                <a:srgbClr val="000000"/>
              </a:solidFill>
              <a:latin typeface="Calibri"/>
              <a:ea typeface="Calibri"/>
              <a:cs typeface="Calibri"/>
              <a:sym typeface="Calibri"/>
            </a:endParaRPr>
          </a:p>
        </p:txBody>
      </p:sp>
      <p:pic>
        <p:nvPicPr>
          <p:cNvPr id="184" name="Google Shape;184;gf9741042fb_0_23"/>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pic>
        <p:nvPicPr>
          <p:cNvPr id="189" name="Google Shape;189;p6"/>
          <p:cNvPicPr preferRelativeResize="0"/>
          <p:nvPr/>
        </p:nvPicPr>
        <p:blipFill rotWithShape="1">
          <a:blip r:embed="rId3">
            <a:alphaModFix/>
          </a:blip>
          <a:srcRect b="0" l="0" r="0" t="0"/>
          <a:stretch/>
        </p:blipFill>
        <p:spPr>
          <a:xfrm>
            <a:off x="1047749" y="876701"/>
            <a:ext cx="6791599" cy="5185425"/>
          </a:xfrm>
          <a:prstGeom prst="rect">
            <a:avLst/>
          </a:prstGeom>
          <a:noFill/>
          <a:ln>
            <a:noFill/>
          </a:ln>
        </p:spPr>
      </p:pic>
      <p:sp>
        <p:nvSpPr>
          <p:cNvPr id="190" name="Google Shape;190;p6"/>
          <p:cNvSpPr txBox="1"/>
          <p:nvPr>
            <p:ph idx="11" type="ftr"/>
          </p:nvPr>
        </p:nvSpPr>
        <p:spPr>
          <a:xfrm>
            <a:off x="2273950" y="412550"/>
            <a:ext cx="4339200" cy="365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b="1" lang="en-US" sz="2200">
                <a:solidFill>
                  <a:schemeClr val="dk1"/>
                </a:solidFill>
              </a:rPr>
              <a:t>ARCHITECTURAL DIAGRAM</a:t>
            </a:r>
            <a:endParaRPr b="1" sz="2200">
              <a:solidFill>
                <a:schemeClr val="dk1"/>
              </a:solidFill>
            </a:endParaRPr>
          </a:p>
        </p:txBody>
      </p:sp>
      <p:sp>
        <p:nvSpPr>
          <p:cNvPr id="191" name="Google Shape;191;p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 name="Google Shape;192;p6"/>
          <p:cNvSpPr/>
          <p:nvPr/>
        </p:nvSpPr>
        <p:spPr>
          <a:xfrm>
            <a:off x="3409938" y="3468209"/>
            <a:ext cx="2667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6"/>
          <p:cNvSpPr txBox="1"/>
          <p:nvPr/>
        </p:nvSpPr>
        <p:spPr>
          <a:xfrm>
            <a:off x="2351099" y="3435950"/>
            <a:ext cx="4718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URL Vectors like lexical features, host based etc</a:t>
            </a:r>
            <a:endParaRPr b="1" i="0" sz="1800" u="none" cap="none" strike="noStrike">
              <a:solidFill>
                <a:schemeClr val="dk1"/>
              </a:solidFill>
              <a:latin typeface="Calibri"/>
              <a:ea typeface="Calibri"/>
              <a:cs typeface="Calibri"/>
              <a:sym typeface="Calibri"/>
            </a:endParaRPr>
          </a:p>
        </p:txBody>
      </p:sp>
      <p:sp>
        <p:nvSpPr>
          <p:cNvPr id="194" name="Google Shape;194;p6"/>
          <p:cNvSpPr/>
          <p:nvPr/>
        </p:nvSpPr>
        <p:spPr>
          <a:xfrm>
            <a:off x="2029350" y="1222425"/>
            <a:ext cx="4718100" cy="48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6"/>
          <p:cNvSpPr txBox="1"/>
          <p:nvPr/>
        </p:nvSpPr>
        <p:spPr>
          <a:xfrm>
            <a:off x="2858550" y="1106475"/>
            <a:ext cx="4074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srmist.com   academia.com     sbi.net</a:t>
            </a:r>
            <a:endParaRPr b="1" i="0" sz="1500" u="none" cap="none" strike="noStrike">
              <a:solidFill>
                <a:srgbClr val="000000"/>
              </a:solidFill>
              <a:latin typeface="Calibri"/>
              <a:ea typeface="Calibri"/>
              <a:cs typeface="Calibri"/>
              <a:sym typeface="Calibri"/>
            </a:endParaRPr>
          </a:p>
        </p:txBody>
      </p:sp>
      <p:sp>
        <p:nvSpPr>
          <p:cNvPr id="196" name="Google Shape;196;p6"/>
          <p:cNvSpPr txBox="1"/>
          <p:nvPr/>
        </p:nvSpPr>
        <p:spPr>
          <a:xfrm>
            <a:off x="2935750" y="722800"/>
            <a:ext cx="373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7" name="Google Shape;197;p6"/>
          <p:cNvSpPr/>
          <p:nvPr/>
        </p:nvSpPr>
        <p:spPr>
          <a:xfrm>
            <a:off x="2139700" y="1850800"/>
            <a:ext cx="4607700" cy="447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6"/>
          <p:cNvSpPr txBox="1"/>
          <p:nvPr/>
        </p:nvSpPr>
        <p:spPr>
          <a:xfrm>
            <a:off x="2351100" y="1581650"/>
            <a:ext cx="40746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googleforms.com   blog.paperspace.com</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cricstream.me</a:t>
            </a:r>
            <a:endParaRPr b="1" i="0" sz="1500" u="none" cap="none" strike="noStrike">
              <a:solidFill>
                <a:srgbClr val="000000"/>
              </a:solidFill>
              <a:latin typeface="Calibri"/>
              <a:ea typeface="Calibri"/>
              <a:cs typeface="Calibri"/>
              <a:sym typeface="Calibri"/>
            </a:endParaRPr>
          </a:p>
        </p:txBody>
      </p:sp>
      <p:pic>
        <p:nvPicPr>
          <p:cNvPr id="199" name="Google Shape;199;p6"/>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f9741042fb_0_29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06" name="Google Shape;206;gf9741042fb_0_290"/>
          <p:cNvPicPr preferRelativeResize="0"/>
          <p:nvPr/>
        </p:nvPicPr>
        <p:blipFill rotWithShape="1">
          <a:blip r:embed="rId3">
            <a:alphaModFix/>
          </a:blip>
          <a:srcRect b="0" l="0" r="0" t="0"/>
          <a:stretch/>
        </p:blipFill>
        <p:spPr>
          <a:xfrm>
            <a:off x="152400" y="1568925"/>
            <a:ext cx="8839202" cy="3720151"/>
          </a:xfrm>
          <a:prstGeom prst="rect">
            <a:avLst/>
          </a:prstGeom>
          <a:noFill/>
          <a:ln>
            <a:noFill/>
          </a:ln>
        </p:spPr>
      </p:pic>
      <p:sp>
        <p:nvSpPr>
          <p:cNvPr id="207" name="Google Shape;207;gf9741042fb_0_290"/>
          <p:cNvSpPr txBox="1"/>
          <p:nvPr/>
        </p:nvSpPr>
        <p:spPr>
          <a:xfrm>
            <a:off x="2740975" y="5696600"/>
            <a:ext cx="31563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500" u="sng" cap="none" strike="noStrike">
                <a:solidFill>
                  <a:srgbClr val="000000"/>
                </a:solidFill>
                <a:latin typeface="Calibri"/>
                <a:ea typeface="Calibri"/>
                <a:cs typeface="Calibri"/>
                <a:sym typeface="Calibri"/>
              </a:rPr>
              <a:t>Fig:</a:t>
            </a:r>
            <a:r>
              <a:rPr b="0" i="0" lang="en-US" sz="1500" u="none" cap="none" strike="noStrike">
                <a:solidFill>
                  <a:srgbClr val="000000"/>
                </a:solidFill>
                <a:latin typeface="Calibri"/>
                <a:ea typeface="Calibri"/>
                <a:cs typeface="Calibri"/>
                <a:sym typeface="Calibri"/>
              </a:rPr>
              <a:t> Algorithm Workflow</a:t>
            </a:r>
            <a:endParaRPr b="0" i="0" sz="1500" u="none" cap="none" strike="noStrike">
              <a:solidFill>
                <a:srgbClr val="000000"/>
              </a:solidFill>
              <a:latin typeface="Calibri"/>
              <a:ea typeface="Calibri"/>
              <a:cs typeface="Calibri"/>
              <a:sym typeface="Calibri"/>
            </a:endParaRPr>
          </a:p>
        </p:txBody>
      </p:sp>
      <p:sp>
        <p:nvSpPr>
          <p:cNvPr id="208" name="Google Shape;208;gf9741042fb_0_290"/>
          <p:cNvSpPr txBox="1"/>
          <p:nvPr>
            <p:ph idx="11" type="ftr"/>
          </p:nvPr>
        </p:nvSpPr>
        <p:spPr>
          <a:xfrm>
            <a:off x="2893200" y="522100"/>
            <a:ext cx="3357600" cy="639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b="1" lang="en-US" sz="2200">
                <a:solidFill>
                  <a:schemeClr val="dk1"/>
                </a:solidFill>
              </a:rPr>
              <a:t>ARCHITECTURAL DIAGRAM</a:t>
            </a:r>
            <a:endParaRPr b="1" sz="2200">
              <a:solidFill>
                <a:schemeClr val="dk1"/>
              </a:solidFill>
            </a:endParaRPr>
          </a:p>
        </p:txBody>
      </p:sp>
      <p:sp>
        <p:nvSpPr>
          <p:cNvPr id="209" name="Google Shape;209;gf9741042fb_0_290"/>
          <p:cNvSpPr/>
          <p:nvPr/>
        </p:nvSpPr>
        <p:spPr>
          <a:xfrm>
            <a:off x="849075" y="4158350"/>
            <a:ext cx="1242900" cy="415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f9741042fb_0_290"/>
          <p:cNvSpPr txBox="1"/>
          <p:nvPr/>
        </p:nvSpPr>
        <p:spPr>
          <a:xfrm>
            <a:off x="727275" y="4158350"/>
            <a:ext cx="1486500" cy="1046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Times New Roman"/>
                <a:ea typeface="Times New Roman"/>
                <a:cs typeface="Times New Roman"/>
                <a:sym typeface="Times New Roman"/>
              </a:rPr>
              <a:t>Chosen Machine Learning technique</a:t>
            </a:r>
            <a:endParaRPr b="1" i="0" sz="1200" u="none" cap="none" strike="noStrike">
              <a:solidFill>
                <a:srgbClr val="000000"/>
              </a:solidFill>
              <a:latin typeface="Times New Roman"/>
              <a:ea typeface="Times New Roman"/>
              <a:cs typeface="Times New Roman"/>
              <a:sym typeface="Times New Roman"/>
            </a:endParaRPr>
          </a:p>
        </p:txBody>
      </p:sp>
      <p:pic>
        <p:nvPicPr>
          <p:cNvPr id="211" name="Google Shape;211;gf9741042fb_0_290"/>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1e6459fe46_1_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Fusion System Diagram</a:t>
            </a:r>
            <a:endParaRPr/>
          </a:p>
        </p:txBody>
      </p:sp>
      <p:sp>
        <p:nvSpPr>
          <p:cNvPr id="218" name="Google Shape;218;g11e6459fe46_1_5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19" name="Google Shape;219;g11e6459fe46_1_57"/>
          <p:cNvPicPr preferRelativeResize="0"/>
          <p:nvPr/>
        </p:nvPicPr>
        <p:blipFill rotWithShape="1">
          <a:blip r:embed="rId3">
            <a:alphaModFix/>
          </a:blip>
          <a:srcRect b="0" l="0" r="0" t="0"/>
          <a:stretch/>
        </p:blipFill>
        <p:spPr>
          <a:xfrm>
            <a:off x="913788" y="1754500"/>
            <a:ext cx="7316414" cy="4133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7"/>
          <p:cNvPicPr preferRelativeResize="0"/>
          <p:nvPr>
            <p:ph idx="1" type="body"/>
          </p:nvPr>
        </p:nvPicPr>
        <p:blipFill rotWithShape="1">
          <a:blip r:embed="rId3">
            <a:alphaModFix/>
          </a:blip>
          <a:srcRect b="0" l="0" r="0" t="0"/>
          <a:stretch/>
        </p:blipFill>
        <p:spPr>
          <a:xfrm>
            <a:off x="1475856" y="1121225"/>
            <a:ext cx="6192300" cy="4526100"/>
          </a:xfrm>
          <a:prstGeom prst="rect">
            <a:avLst/>
          </a:prstGeom>
          <a:noFill/>
          <a:ln>
            <a:noFill/>
          </a:ln>
        </p:spPr>
      </p:pic>
      <p:sp>
        <p:nvSpPr>
          <p:cNvPr id="225" name="Google Shape;225;p7"/>
          <p:cNvSpPr txBox="1"/>
          <p:nvPr>
            <p:ph idx="11" type="ftr"/>
          </p:nvPr>
        </p:nvSpPr>
        <p:spPr>
          <a:xfrm>
            <a:off x="2808450" y="389925"/>
            <a:ext cx="35271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200">
                <a:solidFill>
                  <a:schemeClr val="dk1"/>
                </a:solidFill>
              </a:rPr>
              <a:t>UML - USE CASE DIAGRAM</a:t>
            </a:r>
            <a:endParaRPr b="1" sz="2200">
              <a:solidFill>
                <a:schemeClr val="dk1"/>
              </a:solidFill>
            </a:endParaRPr>
          </a:p>
        </p:txBody>
      </p:sp>
      <p:sp>
        <p:nvSpPr>
          <p:cNvPr id="226" name="Google Shape;22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7" name="Google Shape;227;p7"/>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8"/>
          <p:cNvSpPr txBox="1"/>
          <p:nvPr>
            <p:ph idx="1" type="body"/>
          </p:nvPr>
        </p:nvSpPr>
        <p:spPr>
          <a:xfrm>
            <a:off x="2628900" y="72707"/>
            <a:ext cx="3886200" cy="609600"/>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100000"/>
              </a:lnSpc>
              <a:spcBef>
                <a:spcPts val="0"/>
              </a:spcBef>
              <a:spcAft>
                <a:spcPts val="0"/>
              </a:spcAft>
              <a:buClr>
                <a:schemeClr val="dk1"/>
              </a:buClr>
              <a:buSzPct val="100000"/>
              <a:buNone/>
            </a:pPr>
            <a:r>
              <a:rPr lang="en-US"/>
              <a:t>Algorithms/Tools Used</a:t>
            </a:r>
            <a:endParaRPr/>
          </a:p>
        </p:txBody>
      </p:sp>
      <p:sp>
        <p:nvSpPr>
          <p:cNvPr id="233" name="Google Shape;23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4" name="Google Shape;234;p8"/>
          <p:cNvSpPr txBox="1"/>
          <p:nvPr/>
        </p:nvSpPr>
        <p:spPr>
          <a:xfrm>
            <a:off x="407252" y="1370038"/>
            <a:ext cx="8329500" cy="4617600"/>
          </a:xfrm>
          <a:prstGeom prst="rect">
            <a:avLst/>
          </a:prstGeom>
          <a:noFill/>
          <a:ln>
            <a:noFill/>
          </a:ln>
        </p:spPr>
        <p:txBody>
          <a:bodyPr anchorCtr="0" anchor="t" bIns="45700" lIns="91425" spcFirstLastPara="1" rIns="91425" wrap="square" tIns="45700">
            <a:spAutoFit/>
          </a:bodyPr>
          <a:lstStyle/>
          <a:p>
            <a:pPr indent="0" lvl="0" marL="914400" marR="0" rtl="0" algn="just">
              <a:lnSpc>
                <a:spcPct val="100000"/>
              </a:lnSpc>
              <a:spcBef>
                <a:spcPts val="0"/>
              </a:spcBef>
              <a:spcAft>
                <a:spcPts val="0"/>
              </a:spcAft>
              <a:buClr>
                <a:schemeClr val="dk1"/>
              </a:buClr>
              <a:buSzPts val="1100"/>
              <a:buFont typeface="Arial"/>
              <a:buNone/>
            </a:pPr>
            <a:r>
              <a:rPr b="1" lang="en-US" sz="2000"/>
              <a:t>1) Logistic Regression</a:t>
            </a:r>
            <a:r>
              <a:rPr lang="en-US" sz="2000"/>
              <a:t> :-</a:t>
            </a:r>
            <a:endParaRPr sz="2000"/>
          </a:p>
          <a:p>
            <a:pPr indent="0" lvl="0" marL="914400" marR="0" rtl="0" algn="just">
              <a:lnSpc>
                <a:spcPct val="100000"/>
              </a:lnSpc>
              <a:spcBef>
                <a:spcPts val="0"/>
              </a:spcBef>
              <a:spcAft>
                <a:spcPts val="0"/>
              </a:spcAft>
              <a:buClr>
                <a:schemeClr val="dk1"/>
              </a:buClr>
              <a:buSzPts val="1100"/>
              <a:buFont typeface="Arial"/>
              <a:buNone/>
            </a:pPr>
            <a:r>
              <a:rPr lang="en-US" sz="2000"/>
              <a:t>Logistic regression is a statistical analysis method used to predict a data value based on prior observations of a data set.</a:t>
            </a:r>
            <a:endParaRPr sz="2000"/>
          </a:p>
          <a:p>
            <a:pPr indent="0" lvl="0" marL="914400" marR="0" rtl="0" algn="just">
              <a:lnSpc>
                <a:spcPct val="100000"/>
              </a:lnSpc>
              <a:spcBef>
                <a:spcPts val="0"/>
              </a:spcBef>
              <a:spcAft>
                <a:spcPts val="0"/>
              </a:spcAft>
              <a:buClr>
                <a:schemeClr val="dk1"/>
              </a:buClr>
              <a:buSzPts val="1100"/>
              <a:buFont typeface="Arial"/>
              <a:buNone/>
            </a:pPr>
            <a:r>
              <a:rPr b="1" lang="en-US" sz="2000"/>
              <a:t>2) Random forest Classifier</a:t>
            </a:r>
            <a:r>
              <a:rPr lang="en-US" sz="2000"/>
              <a:t> :-</a:t>
            </a:r>
            <a:endParaRPr sz="2000"/>
          </a:p>
          <a:p>
            <a:pPr indent="0" lvl="0" marL="914400" marR="0" rtl="0" algn="just">
              <a:lnSpc>
                <a:spcPct val="100000"/>
              </a:lnSpc>
              <a:spcBef>
                <a:spcPts val="0"/>
              </a:spcBef>
              <a:spcAft>
                <a:spcPts val="0"/>
              </a:spcAft>
              <a:buClr>
                <a:schemeClr val="dk1"/>
              </a:buClr>
              <a:buSzPts val="1100"/>
              <a:buFont typeface="Arial"/>
              <a:buNone/>
            </a:pPr>
            <a:r>
              <a:rPr lang="en-US" sz="2000"/>
              <a:t>Random forest is a supervised ML model which basically uses decision trees and then takes as a vote/average for classification/regression.</a:t>
            </a:r>
            <a:endParaRPr sz="2000"/>
          </a:p>
          <a:p>
            <a:pPr indent="0" lvl="0" marL="914400" marR="0" rtl="0" algn="just">
              <a:lnSpc>
                <a:spcPct val="100000"/>
              </a:lnSpc>
              <a:spcBef>
                <a:spcPts val="0"/>
              </a:spcBef>
              <a:spcAft>
                <a:spcPts val="0"/>
              </a:spcAft>
              <a:buClr>
                <a:schemeClr val="dk1"/>
              </a:buClr>
              <a:buSzPts val="1100"/>
              <a:buFont typeface="Arial"/>
              <a:buNone/>
            </a:pPr>
            <a:r>
              <a:rPr lang="en-US" sz="2000"/>
              <a:t>Here the accuracy is increased due to the combination of multiple classifiers. Also, the training time is lesser in random forests model.</a:t>
            </a:r>
            <a:endParaRPr sz="2000"/>
          </a:p>
          <a:p>
            <a:pPr indent="0" lvl="0" marL="914400" marR="0" rtl="0" algn="just">
              <a:lnSpc>
                <a:spcPct val="100000"/>
              </a:lnSpc>
              <a:spcBef>
                <a:spcPts val="0"/>
              </a:spcBef>
              <a:spcAft>
                <a:spcPts val="0"/>
              </a:spcAft>
              <a:buClr>
                <a:schemeClr val="dk1"/>
              </a:buClr>
              <a:buSzPts val="1100"/>
              <a:buFont typeface="Arial"/>
              <a:buNone/>
            </a:pPr>
            <a:r>
              <a:rPr b="1" lang="en-US" sz="2000"/>
              <a:t>3) Decision Trees Classifier</a:t>
            </a:r>
            <a:r>
              <a:rPr lang="en-US" sz="2000"/>
              <a:t> :-</a:t>
            </a:r>
            <a:endParaRPr sz="2000"/>
          </a:p>
          <a:p>
            <a:pPr indent="0" lvl="0" marL="914400" marR="0" rtl="0" algn="just">
              <a:lnSpc>
                <a:spcPct val="100000"/>
              </a:lnSpc>
              <a:spcBef>
                <a:spcPts val="0"/>
              </a:spcBef>
              <a:spcAft>
                <a:spcPts val="0"/>
              </a:spcAft>
              <a:buClr>
                <a:schemeClr val="dk1"/>
              </a:buClr>
              <a:buSzPts val="1100"/>
              <a:buFont typeface="Arial"/>
              <a:buNone/>
            </a:pPr>
            <a:r>
              <a:rPr lang="en-US" sz="2000"/>
              <a:t>Decision Trees are the only supervised learning machine algorithm that can be used both for classification and regression.</a:t>
            </a:r>
            <a:endParaRPr sz="2000"/>
          </a:p>
          <a:p>
            <a:pPr indent="0" lvl="0" marL="914400" marR="0" rtl="0" algn="just">
              <a:lnSpc>
                <a:spcPct val="100000"/>
              </a:lnSpc>
              <a:spcBef>
                <a:spcPts val="0"/>
              </a:spcBef>
              <a:spcAft>
                <a:spcPts val="0"/>
              </a:spcAft>
              <a:buClr>
                <a:srgbClr val="000000"/>
              </a:buClr>
              <a:buSzPts val="2400"/>
              <a:buFont typeface="Arial"/>
              <a:buNone/>
            </a:pPr>
            <a:r>
              <a:t/>
            </a:r>
            <a:endParaRPr/>
          </a:p>
        </p:txBody>
      </p:sp>
      <p:pic>
        <p:nvPicPr>
          <p:cNvPr id="235" name="Google Shape;235;p8"/>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f94fa90143_0_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42" name="Google Shape;242;gf94fa90143_0_10"/>
          <p:cNvSpPr txBox="1"/>
          <p:nvPr/>
        </p:nvSpPr>
        <p:spPr>
          <a:xfrm>
            <a:off x="822950" y="660850"/>
            <a:ext cx="7369200" cy="5418000"/>
          </a:xfrm>
          <a:prstGeom prst="rect">
            <a:avLst/>
          </a:prstGeom>
          <a:noFill/>
          <a:ln>
            <a:noFill/>
          </a:ln>
        </p:spPr>
        <p:txBody>
          <a:bodyPr anchorCtr="0" anchor="t" bIns="91425" lIns="91425" spcFirstLastPara="1" rIns="91425" wrap="square" tIns="91425">
            <a:spAutoFit/>
          </a:bodyPr>
          <a:lstStyle/>
          <a:p>
            <a:pPr indent="0" lvl="0" marL="914400" rtl="0" algn="just">
              <a:spcBef>
                <a:spcPts val="0"/>
              </a:spcBef>
              <a:spcAft>
                <a:spcPts val="0"/>
              </a:spcAft>
              <a:buClr>
                <a:schemeClr val="dk1"/>
              </a:buClr>
              <a:buSzPts val="1100"/>
              <a:buFont typeface="Arial"/>
              <a:buNone/>
            </a:pPr>
            <a:r>
              <a:rPr lang="en-US" sz="2000">
                <a:solidFill>
                  <a:schemeClr val="dk1"/>
                </a:solidFill>
              </a:rPr>
              <a:t>Their structure matches a lot with the classic Data Structure Trees, which consist of internal and leaf nodes and a root node.</a:t>
            </a:r>
            <a:endParaRPr sz="2000">
              <a:solidFill>
                <a:schemeClr val="dk1"/>
              </a:solidFill>
            </a:endParaRPr>
          </a:p>
          <a:p>
            <a:pPr indent="0" lvl="0" marL="914400" rtl="0" algn="just">
              <a:spcBef>
                <a:spcPts val="0"/>
              </a:spcBef>
              <a:spcAft>
                <a:spcPts val="0"/>
              </a:spcAft>
              <a:buClr>
                <a:schemeClr val="dk1"/>
              </a:buClr>
              <a:buSzPts val="1100"/>
              <a:buFont typeface="Arial"/>
              <a:buNone/>
            </a:pPr>
            <a:r>
              <a:rPr lang="en-US" sz="2000">
                <a:solidFill>
                  <a:schemeClr val="dk1"/>
                </a:solidFill>
              </a:rPr>
              <a:t>Decision tree learning employs a divide and conquer strategy by conducting a greedy search to identify the optimal split points within a tree. This process of splitting is then repeated in a topdown, recursive manner until all, or the majority of records have been classified under specific class labels.</a:t>
            </a:r>
            <a:endParaRPr sz="2000">
              <a:solidFill>
                <a:schemeClr val="dk1"/>
              </a:solidFill>
            </a:endParaRPr>
          </a:p>
          <a:p>
            <a:pPr indent="0" lvl="0" marL="914400" rtl="0" algn="just">
              <a:spcBef>
                <a:spcPts val="0"/>
              </a:spcBef>
              <a:spcAft>
                <a:spcPts val="0"/>
              </a:spcAft>
              <a:buClr>
                <a:schemeClr val="dk1"/>
              </a:buClr>
              <a:buSzPts val="1100"/>
              <a:buFont typeface="Arial"/>
              <a:buNone/>
            </a:pPr>
            <a:r>
              <a:rPr b="1" lang="en-US" sz="2000">
                <a:solidFill>
                  <a:schemeClr val="dk1"/>
                </a:solidFill>
              </a:rPr>
              <a:t>4) CNNs</a:t>
            </a:r>
            <a:r>
              <a:rPr lang="en-US" sz="2000">
                <a:solidFill>
                  <a:schemeClr val="dk1"/>
                </a:solidFill>
              </a:rPr>
              <a:t> :-</a:t>
            </a:r>
            <a:endParaRPr sz="2000">
              <a:solidFill>
                <a:schemeClr val="dk1"/>
              </a:solidFill>
            </a:endParaRPr>
          </a:p>
          <a:p>
            <a:pPr indent="0" lvl="0" marL="914400" rtl="0" algn="just">
              <a:spcBef>
                <a:spcPts val="0"/>
              </a:spcBef>
              <a:spcAft>
                <a:spcPts val="0"/>
              </a:spcAft>
              <a:buClr>
                <a:schemeClr val="dk1"/>
              </a:buClr>
              <a:buSzPts val="1100"/>
              <a:buFont typeface="Arial"/>
              <a:buNone/>
            </a:pPr>
            <a:r>
              <a:rPr lang="en-US" sz="2000">
                <a:solidFill>
                  <a:schemeClr val="dk1"/>
                </a:solidFill>
              </a:rPr>
              <a:t>CNNs are deep learning algorithms where the images/data fed to the input layer are assigned</a:t>
            </a:r>
            <a:endParaRPr sz="2000">
              <a:solidFill>
                <a:schemeClr val="dk1"/>
              </a:solidFill>
            </a:endParaRPr>
          </a:p>
          <a:p>
            <a:pPr indent="0" lvl="0" marL="914400" rtl="0" algn="just">
              <a:spcBef>
                <a:spcPts val="0"/>
              </a:spcBef>
              <a:spcAft>
                <a:spcPts val="0"/>
              </a:spcAft>
              <a:buClr>
                <a:schemeClr val="dk1"/>
              </a:buClr>
              <a:buSzPts val="1100"/>
              <a:buFont typeface="Arial"/>
              <a:buNone/>
            </a:pPr>
            <a:r>
              <a:rPr lang="en-US" sz="2000">
                <a:solidFill>
                  <a:schemeClr val="dk1"/>
                </a:solidFill>
              </a:rPr>
              <a:t>importance in terms of biases/weights and then these features are learnt to recognize their</a:t>
            </a:r>
            <a:endParaRPr sz="2000">
              <a:solidFill>
                <a:schemeClr val="dk1"/>
              </a:solidFill>
            </a:endParaRPr>
          </a:p>
          <a:p>
            <a:pPr indent="0" lvl="0" marL="914400" rtl="0" algn="just">
              <a:spcBef>
                <a:spcPts val="0"/>
              </a:spcBef>
              <a:spcAft>
                <a:spcPts val="0"/>
              </a:spcAft>
              <a:buClr>
                <a:schemeClr val="dk1"/>
              </a:buClr>
              <a:buSzPts val="1100"/>
              <a:buFont typeface="Arial"/>
              <a:buNone/>
            </a:pPr>
            <a:r>
              <a:rPr lang="en-US" sz="2000">
                <a:solidFill>
                  <a:schemeClr val="dk1"/>
                </a:solidFill>
              </a:rPr>
              <a:t>importance in the given data.</a:t>
            </a:r>
            <a:endParaRPr sz="2000">
              <a:solidFill>
                <a:schemeClr val="dk1"/>
              </a:solidFill>
            </a:endParaRPr>
          </a:p>
          <a:p>
            <a:pPr indent="0" lvl="0" marL="914400" rtl="0" algn="just">
              <a:spcBef>
                <a:spcPts val="0"/>
              </a:spcBef>
              <a:spcAft>
                <a:spcPts val="0"/>
              </a:spcAft>
              <a:buClr>
                <a:schemeClr val="dk1"/>
              </a:buClr>
              <a:buSzPts val="1100"/>
              <a:buFont typeface="Arial"/>
              <a:buNone/>
            </a:pPr>
            <a:r>
              <a:rPr lang="en-US" sz="2000">
                <a:solidFill>
                  <a:schemeClr val="dk1"/>
                </a:solidFill>
              </a:rPr>
              <a:t>We have used character level embedding here to use CNNs for text level filtering.</a:t>
            </a:r>
            <a:endParaRPr sz="2700">
              <a:solidFill>
                <a:schemeClr val="dk1"/>
              </a:solidFill>
            </a:endParaRPr>
          </a:p>
        </p:txBody>
      </p:sp>
      <p:pic>
        <p:nvPicPr>
          <p:cNvPr id="243" name="Google Shape;243;gf94fa90143_0_1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111fc50ded_1_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Software Used</a:t>
            </a:r>
            <a:endParaRPr/>
          </a:p>
        </p:txBody>
      </p:sp>
      <p:sp>
        <p:nvSpPr>
          <p:cNvPr id="250" name="Google Shape;250;g1111fc50ded_1_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00000"/>
              </a:lnSpc>
              <a:spcBef>
                <a:spcPts val="360"/>
              </a:spcBef>
              <a:spcAft>
                <a:spcPts val="0"/>
              </a:spcAft>
              <a:buSzPts val="1800"/>
              <a:buAutoNum type="arabicParenR"/>
            </a:pPr>
            <a:r>
              <a:rPr lang="en-US"/>
              <a:t>Jupyter Notebook</a:t>
            </a:r>
            <a:endParaRPr/>
          </a:p>
          <a:p>
            <a:pPr indent="-342900" lvl="0" marL="457200" rtl="0" algn="l">
              <a:lnSpc>
                <a:spcPct val="100000"/>
              </a:lnSpc>
              <a:spcBef>
                <a:spcPts val="0"/>
              </a:spcBef>
              <a:spcAft>
                <a:spcPts val="0"/>
              </a:spcAft>
              <a:buSzPts val="1800"/>
              <a:buAutoNum type="arabicParenR"/>
            </a:pPr>
            <a:r>
              <a:rPr lang="en-US"/>
              <a:t>Python</a:t>
            </a:r>
            <a:endParaRPr/>
          </a:p>
          <a:p>
            <a:pPr indent="-342900" lvl="0" marL="457200" rtl="0" algn="l">
              <a:lnSpc>
                <a:spcPct val="100000"/>
              </a:lnSpc>
              <a:spcBef>
                <a:spcPts val="0"/>
              </a:spcBef>
              <a:spcAft>
                <a:spcPts val="0"/>
              </a:spcAft>
              <a:buSzPts val="1800"/>
              <a:buAutoNum type="arabicParenR"/>
            </a:pPr>
            <a:r>
              <a:rPr lang="en-US"/>
              <a:t>Data Handling Tools- </a:t>
            </a:r>
            <a:endParaRPr/>
          </a:p>
          <a:p>
            <a:pPr indent="-342900" lvl="1" marL="914400" rtl="0" algn="l">
              <a:lnSpc>
                <a:spcPct val="100000"/>
              </a:lnSpc>
              <a:spcBef>
                <a:spcPts val="0"/>
              </a:spcBef>
              <a:spcAft>
                <a:spcPts val="0"/>
              </a:spcAft>
              <a:buSzPts val="1800"/>
              <a:buAutoNum type="alphaLcParenR"/>
            </a:pPr>
            <a:r>
              <a:rPr lang="en-US"/>
              <a:t>Pandas</a:t>
            </a:r>
            <a:endParaRPr/>
          </a:p>
          <a:p>
            <a:pPr indent="-342900" lvl="1" marL="914400" rtl="0" algn="l">
              <a:lnSpc>
                <a:spcPct val="100000"/>
              </a:lnSpc>
              <a:spcBef>
                <a:spcPts val="0"/>
              </a:spcBef>
              <a:spcAft>
                <a:spcPts val="0"/>
              </a:spcAft>
              <a:buSzPts val="1800"/>
              <a:buAutoNum type="alphaLcParenR"/>
            </a:pPr>
            <a:r>
              <a:rPr lang="en-US"/>
              <a:t>Matplotlib</a:t>
            </a:r>
            <a:endParaRPr/>
          </a:p>
          <a:p>
            <a:pPr indent="-342900" lvl="1" marL="914400" rtl="0" algn="l">
              <a:lnSpc>
                <a:spcPct val="100000"/>
              </a:lnSpc>
              <a:spcBef>
                <a:spcPts val="0"/>
              </a:spcBef>
              <a:spcAft>
                <a:spcPts val="0"/>
              </a:spcAft>
              <a:buSzPts val="1800"/>
              <a:buAutoNum type="alphaLcParenR"/>
            </a:pPr>
            <a:r>
              <a:rPr lang="en-US"/>
              <a:t>Seaborn</a:t>
            </a:r>
            <a:endParaRPr/>
          </a:p>
          <a:p>
            <a:pPr indent="-342900" lvl="0" marL="457200" rtl="0" algn="l">
              <a:lnSpc>
                <a:spcPct val="100000"/>
              </a:lnSpc>
              <a:spcBef>
                <a:spcPts val="0"/>
              </a:spcBef>
              <a:spcAft>
                <a:spcPts val="0"/>
              </a:spcAft>
              <a:buSzPts val="1800"/>
              <a:buAutoNum type="arabicParenR"/>
            </a:pPr>
            <a:r>
              <a:rPr lang="en-US"/>
              <a:t>Machine Learning Tools - </a:t>
            </a:r>
            <a:endParaRPr/>
          </a:p>
          <a:p>
            <a:pPr indent="-342900" lvl="1" marL="914400" rtl="0" algn="l">
              <a:lnSpc>
                <a:spcPct val="100000"/>
              </a:lnSpc>
              <a:spcBef>
                <a:spcPts val="0"/>
              </a:spcBef>
              <a:spcAft>
                <a:spcPts val="0"/>
              </a:spcAft>
              <a:buSzPts val="1800"/>
              <a:buAutoNum type="alphaLcParenR"/>
            </a:pPr>
            <a:r>
              <a:rPr lang="en-US"/>
              <a:t>Keras</a:t>
            </a:r>
            <a:endParaRPr/>
          </a:p>
          <a:p>
            <a:pPr indent="-342900" lvl="1" marL="914400" rtl="0" algn="l">
              <a:lnSpc>
                <a:spcPct val="100000"/>
              </a:lnSpc>
              <a:spcBef>
                <a:spcPts val="0"/>
              </a:spcBef>
              <a:spcAft>
                <a:spcPts val="0"/>
              </a:spcAft>
              <a:buSzPts val="1800"/>
              <a:buAutoNum type="alphaLcParenR"/>
            </a:pPr>
            <a:r>
              <a:rPr lang="en-US"/>
              <a:t>Tensorflow</a:t>
            </a:r>
            <a:endParaRPr/>
          </a:p>
          <a:p>
            <a:pPr indent="-342900" lvl="0" marL="457200" rtl="0" algn="l">
              <a:lnSpc>
                <a:spcPct val="100000"/>
              </a:lnSpc>
              <a:spcBef>
                <a:spcPts val="0"/>
              </a:spcBef>
              <a:spcAft>
                <a:spcPts val="0"/>
              </a:spcAft>
              <a:buSzPts val="1800"/>
              <a:buAutoNum type="arabicParenR"/>
            </a:pPr>
            <a:r>
              <a:rPr lang="en-US"/>
              <a:t>Star UML</a:t>
            </a:r>
            <a:endParaRPr/>
          </a:p>
        </p:txBody>
      </p:sp>
      <p:sp>
        <p:nvSpPr>
          <p:cNvPr id="251" name="Google Shape;251;g1111fc50ded_1_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f94fa90143_1_0"/>
          <p:cNvSpPr txBox="1"/>
          <p:nvPr>
            <p:ph type="title"/>
          </p:nvPr>
        </p:nvSpPr>
        <p:spPr>
          <a:xfrm>
            <a:off x="457200" y="-12"/>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Modules Description </a:t>
            </a:r>
            <a:endParaRPr/>
          </a:p>
        </p:txBody>
      </p:sp>
      <p:sp>
        <p:nvSpPr>
          <p:cNvPr id="258" name="Google Shape;258;gf94fa90143_1_0"/>
          <p:cNvSpPr txBox="1"/>
          <p:nvPr>
            <p:ph idx="1" type="body"/>
          </p:nvPr>
        </p:nvSpPr>
        <p:spPr>
          <a:xfrm>
            <a:off x="409975" y="1143000"/>
            <a:ext cx="8229600" cy="5036700"/>
          </a:xfrm>
          <a:prstGeom prst="rect">
            <a:avLst/>
          </a:prstGeom>
          <a:noFill/>
          <a:ln>
            <a:noFill/>
          </a:ln>
        </p:spPr>
        <p:txBody>
          <a:bodyPr anchorCtr="0" anchor="t" bIns="45700" lIns="91425" spcFirstLastPara="1" rIns="91425" wrap="square" tIns="45700">
            <a:noAutofit/>
          </a:bodyPr>
          <a:lstStyle/>
          <a:p>
            <a:pPr indent="-393700" lvl="0" marL="457200" rtl="0" algn="just">
              <a:lnSpc>
                <a:spcPct val="90000"/>
              </a:lnSpc>
              <a:spcBef>
                <a:spcPts val="360"/>
              </a:spcBef>
              <a:spcAft>
                <a:spcPts val="0"/>
              </a:spcAft>
              <a:buSzPts val="2600"/>
              <a:buAutoNum type="arabicParenR"/>
            </a:pPr>
            <a:r>
              <a:rPr b="1" lang="en-US" sz="2600"/>
              <a:t>Database Gathering &amp; Collection</a:t>
            </a:r>
            <a:r>
              <a:rPr lang="en-US" sz="2600"/>
              <a:t> - A pool of URLs with specific tags from kaggle and other web scraped urls which will be used to train our model.</a:t>
            </a:r>
            <a:endParaRPr sz="2600"/>
          </a:p>
          <a:p>
            <a:pPr indent="-393700" lvl="0" marL="457200" rtl="0" algn="just">
              <a:lnSpc>
                <a:spcPct val="90000"/>
              </a:lnSpc>
              <a:spcBef>
                <a:spcPts val="0"/>
              </a:spcBef>
              <a:spcAft>
                <a:spcPts val="0"/>
              </a:spcAft>
              <a:buSzPts val="2600"/>
              <a:buAutoNum type="arabicParenR"/>
            </a:pPr>
            <a:r>
              <a:rPr b="1" lang="en-US" sz="2600"/>
              <a:t>Data Engineering</a:t>
            </a:r>
            <a:r>
              <a:rPr lang="en-US" sz="2600"/>
              <a:t> - It involves analysing, preprocessing, extraction of features and data cleaning, normalisation and encoding</a:t>
            </a:r>
            <a:endParaRPr sz="2600"/>
          </a:p>
          <a:p>
            <a:pPr indent="-393700" lvl="0" marL="457200" rtl="0" algn="just">
              <a:lnSpc>
                <a:spcPct val="90000"/>
              </a:lnSpc>
              <a:spcBef>
                <a:spcPts val="0"/>
              </a:spcBef>
              <a:spcAft>
                <a:spcPts val="0"/>
              </a:spcAft>
              <a:buSzPts val="2600"/>
              <a:buAutoNum type="arabicParenR"/>
            </a:pPr>
            <a:r>
              <a:rPr b="1" lang="en-US" sz="2600"/>
              <a:t>Model Training &amp; Testing</a:t>
            </a:r>
            <a:r>
              <a:rPr lang="en-US" sz="2600"/>
              <a:t> - A variety of algorithms are used to train our model and its tested on the validation data to obtain various parameters.</a:t>
            </a:r>
            <a:endParaRPr sz="2600"/>
          </a:p>
          <a:p>
            <a:pPr indent="-393700" lvl="0" marL="457200" rtl="0" algn="just">
              <a:lnSpc>
                <a:spcPct val="90000"/>
              </a:lnSpc>
              <a:spcBef>
                <a:spcPts val="0"/>
              </a:spcBef>
              <a:spcAft>
                <a:spcPts val="0"/>
              </a:spcAft>
              <a:buSzPts val="2600"/>
              <a:buAutoNum type="arabicParenR"/>
            </a:pPr>
            <a:r>
              <a:rPr b="1" lang="en-US" sz="2600"/>
              <a:t>Model Comparison</a:t>
            </a:r>
            <a:r>
              <a:rPr lang="en-US" sz="2600"/>
              <a:t> -  The accuracies for different models are obtained and the best one is selected.</a:t>
            </a:r>
            <a:endParaRPr sz="2600"/>
          </a:p>
          <a:p>
            <a:pPr indent="0" lvl="0" marL="0" rtl="0" algn="just">
              <a:lnSpc>
                <a:spcPct val="90000"/>
              </a:lnSpc>
              <a:spcBef>
                <a:spcPts val="0"/>
              </a:spcBef>
              <a:spcAft>
                <a:spcPts val="0"/>
              </a:spcAft>
              <a:buNone/>
            </a:pPr>
            <a:r>
              <a:t/>
            </a:r>
            <a:endParaRPr sz="2400"/>
          </a:p>
        </p:txBody>
      </p:sp>
      <p:sp>
        <p:nvSpPr>
          <p:cNvPr id="259" name="Google Shape;259;gf94fa90143_1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60" name="Google Shape;260;gf94fa90143_1_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      Table of contents</a:t>
            </a:r>
            <a:endParaRPr/>
          </a:p>
        </p:txBody>
      </p:sp>
      <p:sp>
        <p:nvSpPr>
          <p:cNvPr id="98" name="Google Shape;98;p2"/>
          <p:cNvSpPr txBox="1"/>
          <p:nvPr>
            <p:ph idx="1" type="body"/>
          </p:nvPr>
        </p:nvSpPr>
        <p:spPr>
          <a:xfrm>
            <a:off x="437325" y="1282272"/>
            <a:ext cx="8229600" cy="47484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448"/>
              </a:spcBef>
              <a:spcAft>
                <a:spcPts val="0"/>
              </a:spcAft>
              <a:buSzPts val="2200"/>
              <a:buChar char="•"/>
            </a:pPr>
            <a:r>
              <a:rPr lang="en-US" sz="2200"/>
              <a:t>Introduction – Problem statement</a:t>
            </a:r>
            <a:endParaRPr sz="2200"/>
          </a:p>
          <a:p>
            <a:pPr indent="-368300" lvl="0" marL="457200" rtl="0" algn="l">
              <a:lnSpc>
                <a:spcPct val="90000"/>
              </a:lnSpc>
              <a:spcBef>
                <a:spcPts val="448"/>
              </a:spcBef>
              <a:spcAft>
                <a:spcPts val="0"/>
              </a:spcAft>
              <a:buSzPts val="2200"/>
              <a:buChar char="•"/>
            </a:pPr>
            <a:r>
              <a:rPr lang="en-US" sz="2200"/>
              <a:t>Objectives </a:t>
            </a:r>
            <a:endParaRPr sz="2200"/>
          </a:p>
          <a:p>
            <a:pPr indent="-368300" lvl="0" marL="457200" rtl="0" algn="l">
              <a:lnSpc>
                <a:spcPct val="90000"/>
              </a:lnSpc>
              <a:spcBef>
                <a:spcPts val="448"/>
              </a:spcBef>
              <a:spcAft>
                <a:spcPts val="0"/>
              </a:spcAft>
              <a:buSzPts val="2200"/>
              <a:buChar char="•"/>
            </a:pPr>
            <a:r>
              <a:rPr lang="en-US" sz="2200"/>
              <a:t>Literature Survey </a:t>
            </a:r>
            <a:endParaRPr sz="2200"/>
          </a:p>
          <a:p>
            <a:pPr indent="-368300" lvl="0" marL="457200" rtl="0" algn="l">
              <a:lnSpc>
                <a:spcPct val="90000"/>
              </a:lnSpc>
              <a:spcBef>
                <a:spcPts val="448"/>
              </a:spcBef>
              <a:spcAft>
                <a:spcPts val="0"/>
              </a:spcAft>
              <a:buSzPts val="2200"/>
              <a:buChar char="•"/>
            </a:pPr>
            <a:r>
              <a:rPr lang="en-US" sz="2200"/>
              <a:t>Architecture diagram / Block diagram of the modules</a:t>
            </a:r>
            <a:endParaRPr sz="2200"/>
          </a:p>
          <a:p>
            <a:pPr indent="-368300" lvl="0" marL="457200" rtl="0" algn="l">
              <a:lnSpc>
                <a:spcPct val="90000"/>
              </a:lnSpc>
              <a:spcBef>
                <a:spcPts val="448"/>
              </a:spcBef>
              <a:spcAft>
                <a:spcPts val="0"/>
              </a:spcAft>
              <a:buSzPts val="2200"/>
              <a:buChar char="•"/>
            </a:pPr>
            <a:r>
              <a:rPr lang="en-US" sz="2200"/>
              <a:t>UML Diagrams-ER diagrams/Use case diagram/Activity diagram (whichever is applicable)</a:t>
            </a:r>
            <a:endParaRPr sz="2200"/>
          </a:p>
          <a:p>
            <a:pPr indent="-368300" lvl="0" marL="457200" rtl="0" algn="l">
              <a:lnSpc>
                <a:spcPct val="90000"/>
              </a:lnSpc>
              <a:spcBef>
                <a:spcPts val="448"/>
              </a:spcBef>
              <a:spcAft>
                <a:spcPts val="0"/>
              </a:spcAft>
              <a:buSzPts val="2200"/>
              <a:buChar char="•"/>
            </a:pPr>
            <a:r>
              <a:rPr lang="en-US" sz="2200"/>
              <a:t>Algorithms used</a:t>
            </a:r>
            <a:endParaRPr sz="2200"/>
          </a:p>
          <a:p>
            <a:pPr indent="-368300" lvl="0" marL="457200" rtl="0" algn="l">
              <a:lnSpc>
                <a:spcPct val="90000"/>
              </a:lnSpc>
              <a:spcBef>
                <a:spcPts val="448"/>
              </a:spcBef>
              <a:spcAft>
                <a:spcPts val="0"/>
              </a:spcAft>
              <a:buSzPts val="2200"/>
              <a:buChar char="•"/>
            </a:pPr>
            <a:r>
              <a:rPr lang="en-US" sz="2200"/>
              <a:t>Software Used</a:t>
            </a:r>
            <a:endParaRPr sz="2200"/>
          </a:p>
          <a:p>
            <a:pPr indent="-368300" lvl="0" marL="457200" rtl="0" algn="l">
              <a:lnSpc>
                <a:spcPct val="90000"/>
              </a:lnSpc>
              <a:spcBef>
                <a:spcPts val="448"/>
              </a:spcBef>
              <a:spcAft>
                <a:spcPts val="0"/>
              </a:spcAft>
              <a:buSzPts val="2200"/>
              <a:buChar char="•"/>
            </a:pPr>
            <a:r>
              <a:rPr lang="en-US" sz="2200"/>
              <a:t>Modules Description and implementation </a:t>
            </a:r>
            <a:endParaRPr sz="2200"/>
          </a:p>
          <a:p>
            <a:pPr indent="-368300" lvl="0" marL="457200" rtl="0" algn="l">
              <a:lnSpc>
                <a:spcPct val="90000"/>
              </a:lnSpc>
              <a:spcBef>
                <a:spcPts val="448"/>
              </a:spcBef>
              <a:spcAft>
                <a:spcPts val="0"/>
              </a:spcAft>
              <a:buSzPts val="2200"/>
              <a:buChar char="•"/>
            </a:pPr>
            <a:r>
              <a:rPr lang="en-US" sz="2200"/>
              <a:t>Results and Discussion</a:t>
            </a:r>
            <a:endParaRPr sz="2200"/>
          </a:p>
          <a:p>
            <a:pPr indent="-368300" lvl="0" marL="457200" rtl="0" algn="l">
              <a:lnSpc>
                <a:spcPct val="90000"/>
              </a:lnSpc>
              <a:spcBef>
                <a:spcPts val="448"/>
              </a:spcBef>
              <a:spcAft>
                <a:spcPts val="0"/>
              </a:spcAft>
              <a:buSzPts val="2200"/>
              <a:buChar char="•"/>
            </a:pPr>
            <a:r>
              <a:rPr lang="en-US" sz="2200"/>
              <a:t>Implementation screenshots (Appendix)</a:t>
            </a:r>
            <a:endParaRPr sz="2200"/>
          </a:p>
          <a:p>
            <a:pPr indent="-368300" lvl="0" marL="457200" rtl="0" algn="l">
              <a:lnSpc>
                <a:spcPct val="90000"/>
              </a:lnSpc>
              <a:spcBef>
                <a:spcPts val="448"/>
              </a:spcBef>
              <a:spcAft>
                <a:spcPts val="0"/>
              </a:spcAft>
              <a:buSzPts val="2200"/>
              <a:buChar char="•"/>
            </a:pPr>
            <a:r>
              <a:rPr lang="en-US" sz="2200"/>
              <a:t>Paper Submission Status</a:t>
            </a:r>
            <a:endParaRPr sz="2200"/>
          </a:p>
          <a:p>
            <a:pPr indent="-368300" lvl="0" marL="457200" rtl="0" algn="l">
              <a:lnSpc>
                <a:spcPct val="90000"/>
              </a:lnSpc>
              <a:spcBef>
                <a:spcPts val="448"/>
              </a:spcBef>
              <a:spcAft>
                <a:spcPts val="0"/>
              </a:spcAft>
              <a:buSzPts val="2200"/>
              <a:buChar char="•"/>
            </a:pPr>
            <a:r>
              <a:rPr lang="en-US" sz="2200"/>
              <a:t>References </a:t>
            </a:r>
            <a:endParaRPr sz="2200"/>
          </a:p>
          <a:p>
            <a:pPr indent="0" lvl="0" marL="457200" rtl="0" algn="l">
              <a:lnSpc>
                <a:spcPct val="90000"/>
              </a:lnSpc>
              <a:spcBef>
                <a:spcPts val="448"/>
              </a:spcBef>
              <a:spcAft>
                <a:spcPts val="0"/>
              </a:spcAft>
              <a:buSzPts val="1800"/>
              <a:buNone/>
            </a:pPr>
            <a:r>
              <a:t/>
            </a:r>
            <a:endParaRPr sz="2200"/>
          </a:p>
          <a:p>
            <a:pPr indent="0" lvl="0" marL="457200" rtl="0" algn="l">
              <a:lnSpc>
                <a:spcPct val="70000"/>
              </a:lnSpc>
              <a:spcBef>
                <a:spcPts val="544"/>
              </a:spcBef>
              <a:spcAft>
                <a:spcPts val="0"/>
              </a:spcAft>
              <a:buSzPts val="523"/>
              <a:buNone/>
            </a:pPr>
            <a:r>
              <a:t/>
            </a:r>
            <a:endParaRPr sz="2200">
              <a:latin typeface="Times New Roman"/>
              <a:ea typeface="Times New Roman"/>
              <a:cs typeface="Times New Roman"/>
              <a:sym typeface="Times New Roman"/>
            </a:endParaRPr>
          </a:p>
        </p:txBody>
      </p:sp>
      <p:sp>
        <p:nvSpPr>
          <p:cNvPr id="99" name="Google Shape;99;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0" name="Google Shape;100;p2"/>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29cbbaadff_0_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Modules Description</a:t>
            </a:r>
            <a:endParaRPr/>
          </a:p>
        </p:txBody>
      </p:sp>
      <p:sp>
        <p:nvSpPr>
          <p:cNvPr id="267" name="Google Shape;267;g129cbbaadff_0_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just">
              <a:lnSpc>
                <a:spcPct val="90000"/>
              </a:lnSpc>
              <a:spcBef>
                <a:spcPts val="0"/>
              </a:spcBef>
              <a:spcAft>
                <a:spcPts val="0"/>
              </a:spcAft>
              <a:buNone/>
            </a:pPr>
            <a:r>
              <a:rPr lang="en-US" sz="2600"/>
              <a:t>5)</a:t>
            </a:r>
            <a:r>
              <a:rPr b="1" lang="en-US" sz="2600"/>
              <a:t>Model deployment</a:t>
            </a:r>
            <a:r>
              <a:rPr lang="en-US" sz="2600"/>
              <a:t> - The combination of selected models and blacklisting processes which would work on a double fast and slower layer model is then deployed along with UI on a cloud server which is now ready for the world to test.</a:t>
            </a:r>
            <a:endParaRPr sz="2600"/>
          </a:p>
          <a:p>
            <a:pPr indent="0" lvl="0" marL="0" rtl="0" algn="just">
              <a:lnSpc>
                <a:spcPct val="90000"/>
              </a:lnSpc>
              <a:spcBef>
                <a:spcPts val="0"/>
              </a:spcBef>
              <a:spcAft>
                <a:spcPts val="0"/>
              </a:spcAft>
              <a:buNone/>
            </a:pPr>
            <a:r>
              <a:t/>
            </a:r>
            <a:endParaRPr sz="2600"/>
          </a:p>
          <a:p>
            <a:pPr indent="0" lvl="0" marL="0" rtl="0" algn="l">
              <a:spcBef>
                <a:spcPts val="360"/>
              </a:spcBef>
              <a:spcAft>
                <a:spcPts val="0"/>
              </a:spcAft>
              <a:buClr>
                <a:schemeClr val="dk1"/>
              </a:buClr>
              <a:buSzPts val="1100"/>
              <a:buFont typeface="Arial"/>
              <a:buNone/>
            </a:pPr>
            <a:r>
              <a:rPr lang="en-US" sz="2600"/>
              <a:t>6) </a:t>
            </a:r>
            <a:r>
              <a:rPr b="1" lang="en-US" sz="2600"/>
              <a:t>Voting System Model </a:t>
            </a:r>
            <a:r>
              <a:rPr lang="en-US" sz="2600"/>
              <a:t>-This was our proposed system which utilizes 3 algorithms and improves upon the accuracy, and is still lightweight.</a:t>
            </a:r>
            <a:endParaRPr sz="2600"/>
          </a:p>
          <a:p>
            <a:pPr indent="0" lvl="0" marL="0" rtl="0" algn="l">
              <a:spcBef>
                <a:spcPts val="360"/>
              </a:spcBef>
              <a:spcAft>
                <a:spcPts val="0"/>
              </a:spcAft>
              <a:buNone/>
            </a:pPr>
            <a:r>
              <a:t/>
            </a:r>
            <a:endParaRPr/>
          </a:p>
        </p:txBody>
      </p:sp>
      <p:sp>
        <p:nvSpPr>
          <p:cNvPr id="268" name="Google Shape;268;g129cbbaadff_0_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022e53a436_2_0"/>
          <p:cNvSpPr txBox="1"/>
          <p:nvPr>
            <p:ph type="title"/>
          </p:nvPr>
        </p:nvSpPr>
        <p:spPr>
          <a:xfrm>
            <a:off x="457200" y="4270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40909"/>
              <a:buNone/>
            </a:pPr>
            <a:r>
              <a:rPr lang="en-US"/>
              <a:t>Modules Description - Model 1 CNN</a:t>
            </a:r>
            <a:endParaRPr/>
          </a:p>
        </p:txBody>
      </p:sp>
      <p:sp>
        <p:nvSpPr>
          <p:cNvPr id="275" name="Google Shape;275;g1022e53a436_2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76" name="Google Shape;276;g1022e53a436_2_0"/>
          <p:cNvSpPr txBox="1"/>
          <p:nvPr/>
        </p:nvSpPr>
        <p:spPr>
          <a:xfrm>
            <a:off x="485700" y="1570050"/>
            <a:ext cx="8172600" cy="4448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i="0" lang="en-US" sz="2000" u="none" cap="none" strike="noStrike">
                <a:solidFill>
                  <a:schemeClr val="dk1"/>
                </a:solidFill>
                <a:latin typeface="Calibri"/>
                <a:ea typeface="Calibri"/>
                <a:cs typeface="Calibri"/>
                <a:sym typeface="Calibri"/>
              </a:rPr>
              <a:t>A CNN is a deep learning algorithm which uses artificial neural networks with different layers. Filters are applied to input layers and an activation is obtained. </a:t>
            </a:r>
            <a:endParaRPr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t/>
            </a:r>
            <a:endParaRPr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i="0" lang="en-US" sz="2000" u="none" cap="none" strike="noStrike">
                <a:solidFill>
                  <a:schemeClr val="dk1"/>
                </a:solidFill>
                <a:latin typeface="Calibri"/>
                <a:ea typeface="Calibri"/>
                <a:cs typeface="Calibri"/>
                <a:sym typeface="Calibri"/>
              </a:rPr>
              <a:t>CNNs take inputs, assign importances via biases and weights and then develop differences between the inputs in our case which are URLs.</a:t>
            </a:r>
            <a:endParaRPr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i="0" lang="en-US" sz="2000" u="none" cap="none" strike="noStrike">
                <a:solidFill>
                  <a:schemeClr val="dk1"/>
                </a:solidFill>
                <a:latin typeface="Calibri"/>
                <a:ea typeface="Calibri"/>
                <a:cs typeface="Calibri"/>
                <a:sym typeface="Calibri"/>
              </a:rPr>
              <a:t>Convolutional Neural Networks (CNNs) are similar to ANNs and contain neurons which optimize according to self learning. Each neuron will still receive an input and perform an operation.</a:t>
            </a:r>
            <a:endParaRPr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t/>
            </a:r>
            <a:endParaRPr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i="0" lang="en-US" sz="2000" u="none" cap="none" strike="noStrike">
                <a:solidFill>
                  <a:schemeClr val="dk1"/>
                </a:solidFill>
                <a:latin typeface="Calibri"/>
                <a:ea typeface="Calibri"/>
                <a:cs typeface="Calibri"/>
                <a:sym typeface="Calibri"/>
              </a:rPr>
              <a:t>The CNN model is used first and the predictions and validations are made against the 20% of data.</a:t>
            </a:r>
            <a:endParaRPr i="0" sz="20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277" name="Google Shape;277;g1022e53a436_2_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1022e53a436_2_7"/>
          <p:cNvPicPr preferRelativeResize="0"/>
          <p:nvPr/>
        </p:nvPicPr>
        <p:blipFill rotWithShape="1">
          <a:blip r:embed="rId3">
            <a:alphaModFix/>
          </a:blip>
          <a:srcRect b="0" l="0" r="0" t="0"/>
          <a:stretch/>
        </p:blipFill>
        <p:spPr>
          <a:xfrm>
            <a:off x="718475" y="644763"/>
            <a:ext cx="7448988" cy="5135562"/>
          </a:xfrm>
          <a:prstGeom prst="rect">
            <a:avLst/>
          </a:prstGeom>
          <a:noFill/>
          <a:ln>
            <a:noFill/>
          </a:ln>
        </p:spPr>
      </p:pic>
      <p:pic>
        <p:nvPicPr>
          <p:cNvPr id="284" name="Google Shape;284;g1022e53a436_2_7"/>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109093c19e_1_10"/>
          <p:cNvSpPr txBox="1"/>
          <p:nvPr>
            <p:ph type="title"/>
          </p:nvPr>
        </p:nvSpPr>
        <p:spPr>
          <a:xfrm>
            <a:off x="1023875" y="944917"/>
            <a:ext cx="7316100" cy="365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0909"/>
              <a:buFont typeface="Arial"/>
              <a:buNone/>
            </a:pPr>
            <a:r>
              <a:rPr lang="en-US"/>
              <a:t> Model 2 URL Vectors</a:t>
            </a:r>
            <a:endParaRPr/>
          </a:p>
          <a:p>
            <a:pPr indent="0" lvl="0" marL="0" rtl="0" algn="ctr">
              <a:lnSpc>
                <a:spcPct val="100000"/>
              </a:lnSpc>
              <a:spcBef>
                <a:spcPts val="0"/>
              </a:spcBef>
              <a:spcAft>
                <a:spcPts val="0"/>
              </a:spcAft>
              <a:buSzPct val="45454"/>
              <a:buNone/>
            </a:pPr>
            <a:r>
              <a:t/>
            </a:r>
            <a:endParaRPr/>
          </a:p>
        </p:txBody>
      </p:sp>
      <p:sp>
        <p:nvSpPr>
          <p:cNvPr id="291" name="Google Shape;291;g1109093c19e_1_10"/>
          <p:cNvSpPr txBox="1"/>
          <p:nvPr>
            <p:ph idx="1" type="body"/>
          </p:nvPr>
        </p:nvSpPr>
        <p:spPr>
          <a:xfrm>
            <a:off x="567125" y="1329463"/>
            <a:ext cx="8229600" cy="4526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lang="en-US" sz="1800"/>
              <a:t>Features must be extracted from URLs to obtain vectors.</a:t>
            </a:r>
            <a:endParaRPr sz="1800"/>
          </a:p>
          <a:p>
            <a:pPr indent="0" lvl="0" marL="0" rtl="0" algn="just">
              <a:lnSpc>
                <a:spcPct val="100000"/>
              </a:lnSpc>
              <a:spcBef>
                <a:spcPts val="0"/>
              </a:spcBef>
              <a:spcAft>
                <a:spcPts val="0"/>
              </a:spcAft>
              <a:buSzPts val="1800"/>
              <a:buNone/>
            </a:pPr>
            <a:r>
              <a:rPr lang="en-US" sz="1800"/>
              <a:t>URLs constitute basically two types of features: - </a:t>
            </a:r>
            <a:endParaRPr sz="1800"/>
          </a:p>
          <a:p>
            <a:pPr indent="0" lvl="0" marL="457200" rtl="0" algn="just">
              <a:lnSpc>
                <a:spcPct val="100000"/>
              </a:lnSpc>
              <a:spcBef>
                <a:spcPts val="0"/>
              </a:spcBef>
              <a:spcAft>
                <a:spcPts val="0"/>
              </a:spcAft>
              <a:buSzPts val="1800"/>
              <a:buNone/>
            </a:pPr>
            <a:r>
              <a:rPr lang="en-US" sz="1800"/>
              <a:t> </a:t>
            </a:r>
            <a:endParaRPr sz="1800"/>
          </a:p>
          <a:p>
            <a:pPr indent="-115569" lvl="0" marL="457200" rtl="0" algn="just">
              <a:lnSpc>
                <a:spcPct val="100000"/>
              </a:lnSpc>
              <a:spcBef>
                <a:spcPts val="0"/>
              </a:spcBef>
              <a:spcAft>
                <a:spcPts val="0"/>
              </a:spcAft>
              <a:buSzPts val="1800"/>
              <a:buFont typeface="Calibri"/>
              <a:buChar char="●"/>
            </a:pPr>
            <a:r>
              <a:rPr lang="en-US" sz="1800"/>
              <a:t>Host Based Features</a:t>
            </a:r>
            <a:endParaRPr sz="1800"/>
          </a:p>
          <a:p>
            <a:pPr indent="-115569" lvl="0" marL="457200" rtl="0" algn="just">
              <a:lnSpc>
                <a:spcPct val="100000"/>
              </a:lnSpc>
              <a:spcBef>
                <a:spcPts val="0"/>
              </a:spcBef>
              <a:spcAft>
                <a:spcPts val="0"/>
              </a:spcAft>
              <a:buSzPts val="1800"/>
              <a:buFont typeface="Calibri"/>
              <a:buChar char="●"/>
            </a:pPr>
            <a:r>
              <a:rPr lang="en-US" sz="1800"/>
              <a:t>Content Based Features</a:t>
            </a:r>
            <a:endParaRPr sz="1800"/>
          </a:p>
          <a:p>
            <a:pPr indent="-115569" lvl="0" marL="457200" rtl="0" algn="just">
              <a:lnSpc>
                <a:spcPct val="100000"/>
              </a:lnSpc>
              <a:spcBef>
                <a:spcPts val="0"/>
              </a:spcBef>
              <a:spcAft>
                <a:spcPts val="0"/>
              </a:spcAft>
              <a:buSzPts val="1800"/>
              <a:buFont typeface="Calibri"/>
              <a:buChar char="●"/>
            </a:pPr>
            <a:r>
              <a:rPr lang="en-US" sz="1800"/>
              <a:t>Lexical Features</a:t>
            </a:r>
            <a:endParaRPr sz="1800"/>
          </a:p>
          <a:p>
            <a:pPr indent="0" lvl="0" marL="457200" rtl="0" algn="just">
              <a:lnSpc>
                <a:spcPct val="100000"/>
              </a:lnSpc>
              <a:spcBef>
                <a:spcPts val="0"/>
              </a:spcBef>
              <a:spcAft>
                <a:spcPts val="0"/>
              </a:spcAft>
              <a:buSzPts val="1800"/>
              <a:buNone/>
            </a:pPr>
            <a:r>
              <a:t/>
            </a:r>
            <a:endParaRPr sz="1800"/>
          </a:p>
          <a:p>
            <a:pPr indent="0" lvl="0" marL="0" rtl="0" algn="l">
              <a:lnSpc>
                <a:spcPct val="100000"/>
              </a:lnSpc>
              <a:spcBef>
                <a:spcPts val="360"/>
              </a:spcBef>
              <a:spcAft>
                <a:spcPts val="0"/>
              </a:spcAft>
              <a:buSzPts val="1800"/>
              <a:buNone/>
            </a:pPr>
            <a:r>
              <a:rPr b="1" lang="en-US" sz="1800" u="sng"/>
              <a:t>Host based Features -</a:t>
            </a:r>
            <a:endParaRPr b="1" sz="1800" u="sng"/>
          </a:p>
          <a:p>
            <a:pPr indent="0" lvl="0" marL="0" rtl="0" algn="l">
              <a:lnSpc>
                <a:spcPct val="100000"/>
              </a:lnSpc>
              <a:spcBef>
                <a:spcPts val="360"/>
              </a:spcBef>
              <a:spcAft>
                <a:spcPts val="0"/>
              </a:spcAft>
              <a:buSzPts val="1800"/>
              <a:buNone/>
            </a:pPr>
            <a:r>
              <a:rPr lang="en-US" sz="1800"/>
              <a:t>Host Based Features as the name suggests are characteristics derived from host-names. Hackers started utilizing the exploits that come through with short urls, and the Time To Live was very less for URLs to be detected and classified. These provide other information like webpage, ports, connection speed etc.</a:t>
            </a:r>
            <a:endParaRPr sz="1800"/>
          </a:p>
          <a:p>
            <a:pPr indent="0" lvl="0" marL="0" rtl="0" algn="l">
              <a:lnSpc>
                <a:spcPct val="100000"/>
              </a:lnSpc>
              <a:spcBef>
                <a:spcPts val="360"/>
              </a:spcBef>
              <a:spcAft>
                <a:spcPts val="0"/>
              </a:spcAft>
              <a:buSzPts val="1800"/>
              <a:buNone/>
            </a:pPr>
            <a:r>
              <a:t/>
            </a:r>
            <a:endParaRPr sz="1800"/>
          </a:p>
          <a:p>
            <a:pPr indent="0" lvl="0" marL="0" rtl="0" algn="just">
              <a:lnSpc>
                <a:spcPct val="100000"/>
              </a:lnSpc>
              <a:spcBef>
                <a:spcPts val="0"/>
              </a:spcBef>
              <a:spcAft>
                <a:spcPts val="0"/>
              </a:spcAft>
              <a:buSzPts val="1800"/>
              <a:buNone/>
            </a:pPr>
            <a:r>
              <a:rPr b="1" lang="en-US" sz="1800" u="sng"/>
              <a:t>Content Based Features</a:t>
            </a:r>
            <a:r>
              <a:rPr b="1" lang="en-US" sz="1800"/>
              <a:t>-</a:t>
            </a:r>
            <a:endParaRPr b="1" sz="1800"/>
          </a:p>
          <a:p>
            <a:pPr indent="0" lvl="0" marL="0" rtl="0" algn="just">
              <a:lnSpc>
                <a:spcPct val="100000"/>
              </a:lnSpc>
              <a:spcBef>
                <a:spcPts val="0"/>
              </a:spcBef>
              <a:spcAft>
                <a:spcPts val="0"/>
              </a:spcAft>
              <a:buClr>
                <a:schemeClr val="dk1"/>
              </a:buClr>
              <a:buSzPts val="1100"/>
              <a:buFont typeface="Arial"/>
              <a:buNone/>
            </a:pPr>
            <a:r>
              <a:t/>
            </a:r>
            <a:endParaRPr b="1" sz="1800"/>
          </a:p>
          <a:p>
            <a:pPr indent="0" lvl="0" marL="0" rtl="0" algn="just">
              <a:lnSpc>
                <a:spcPct val="100000"/>
              </a:lnSpc>
              <a:spcBef>
                <a:spcPts val="0"/>
              </a:spcBef>
              <a:spcAft>
                <a:spcPts val="0"/>
              </a:spcAft>
              <a:buClr>
                <a:schemeClr val="dk1"/>
              </a:buClr>
              <a:buSzPts val="1100"/>
              <a:buFont typeface="Arial"/>
              <a:buNone/>
            </a:pPr>
            <a:r>
              <a:rPr lang="en-US" sz="1800"/>
              <a:t>These are the features associated with the download of the webpage/</a:t>
            </a:r>
            <a:endParaRPr sz="1800"/>
          </a:p>
          <a:p>
            <a:pPr indent="0" lvl="0" marL="0" rtl="0" algn="just">
              <a:lnSpc>
                <a:spcPct val="100000"/>
              </a:lnSpc>
              <a:spcBef>
                <a:spcPts val="0"/>
              </a:spcBef>
              <a:spcAft>
                <a:spcPts val="0"/>
              </a:spcAft>
              <a:buClr>
                <a:schemeClr val="dk1"/>
              </a:buClr>
              <a:buSzPts val="1100"/>
              <a:buFont typeface="Arial"/>
              <a:buNone/>
            </a:pPr>
            <a:r>
              <a:rPr lang="en-US" sz="1800"/>
              <a:t>They are obtained from HTML and JavaScript information but these features require a lot of extraction.</a:t>
            </a:r>
            <a:endParaRPr sz="1800"/>
          </a:p>
          <a:p>
            <a:pPr indent="0" lvl="0" marL="0" rtl="0" algn="l">
              <a:lnSpc>
                <a:spcPct val="100000"/>
              </a:lnSpc>
              <a:spcBef>
                <a:spcPts val="360"/>
              </a:spcBef>
              <a:spcAft>
                <a:spcPts val="0"/>
              </a:spcAft>
              <a:buSzPts val="1800"/>
              <a:buNone/>
            </a:pPr>
            <a:r>
              <a:t/>
            </a:r>
            <a:endParaRPr/>
          </a:p>
        </p:txBody>
      </p:sp>
      <p:sp>
        <p:nvSpPr>
          <p:cNvPr id="292" name="Google Shape;292;g1109093c19e_1_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93" name="Google Shape;293;g1109093c19e_1_1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109093c19e_1_18"/>
          <p:cNvSpPr txBox="1"/>
          <p:nvPr>
            <p:ph idx="1" type="body"/>
          </p:nvPr>
        </p:nvSpPr>
        <p:spPr>
          <a:xfrm>
            <a:off x="457200" y="232475"/>
            <a:ext cx="8229600" cy="57828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SzPts val="852"/>
              <a:buNone/>
            </a:pPr>
            <a:r>
              <a:rPr b="1" lang="en-US" sz="2061" u="sng"/>
              <a:t>Lexical Features</a:t>
            </a:r>
            <a:endParaRPr b="1" sz="2061" u="sng"/>
          </a:p>
          <a:p>
            <a:pPr indent="0" lvl="0" marL="0" rtl="0" algn="just">
              <a:lnSpc>
                <a:spcPct val="90000"/>
              </a:lnSpc>
              <a:spcBef>
                <a:spcPts val="0"/>
              </a:spcBef>
              <a:spcAft>
                <a:spcPts val="0"/>
              </a:spcAft>
              <a:buSzPts val="852"/>
              <a:buNone/>
            </a:pPr>
            <a:r>
              <a:t/>
            </a:r>
            <a:endParaRPr b="1" sz="1761"/>
          </a:p>
          <a:p>
            <a:pPr indent="0" lvl="0" marL="0" rtl="0" algn="just">
              <a:lnSpc>
                <a:spcPct val="90000"/>
              </a:lnSpc>
              <a:spcBef>
                <a:spcPts val="0"/>
              </a:spcBef>
              <a:spcAft>
                <a:spcPts val="0"/>
              </a:spcAft>
              <a:buClr>
                <a:schemeClr val="dk1"/>
              </a:buClr>
              <a:buSzPts val="852"/>
              <a:buFont typeface="Arial"/>
              <a:buNone/>
            </a:pPr>
            <a:r>
              <a:rPr lang="en-US" sz="2061"/>
              <a:t>These are the features derived from the name of the URL. It covers how the URL manifests or displays itself in public, and many harmful URLs may try to impersonate the benign ones.  These may be combined with host based features to improve model performance and score. </a:t>
            </a:r>
            <a:endParaRPr sz="2061"/>
          </a:p>
          <a:p>
            <a:pPr indent="0" lvl="0" marL="0" rtl="0" algn="just">
              <a:lnSpc>
                <a:spcPct val="90000"/>
              </a:lnSpc>
              <a:spcBef>
                <a:spcPts val="0"/>
              </a:spcBef>
              <a:spcAft>
                <a:spcPts val="0"/>
              </a:spcAft>
              <a:buClr>
                <a:schemeClr val="dk1"/>
              </a:buClr>
              <a:buSzPts val="852"/>
              <a:buFont typeface="Arial"/>
              <a:buNone/>
            </a:pPr>
            <a:r>
              <a:rPr lang="en-US" sz="2061"/>
              <a:t>Statistical information in the URL counts as a part of lexical features. Features like token counts in domain name, path name, longest/average domains or paths, special characters used are compiled into a dictionary where each word is a feature. Presence and absence are indicated via 0 or 1.</a:t>
            </a:r>
            <a:endParaRPr sz="2061"/>
          </a:p>
          <a:p>
            <a:pPr indent="0" lvl="0" marL="0" rtl="0" algn="just">
              <a:lnSpc>
                <a:spcPct val="90000"/>
              </a:lnSpc>
              <a:spcBef>
                <a:spcPts val="0"/>
              </a:spcBef>
              <a:spcAft>
                <a:spcPts val="0"/>
              </a:spcAft>
              <a:buClr>
                <a:schemeClr val="dk1"/>
              </a:buClr>
              <a:buSzPts val="852"/>
              <a:buFont typeface="Arial"/>
              <a:buNone/>
            </a:pPr>
            <a:r>
              <a:rPr lang="en-US" sz="2061"/>
              <a:t>Entropy is another feature which measures the randomness of a domain name. Some Malicious URL obfuscation methods utilize Domain Generation Algorithms, which manipulate the urls consistently. Thus by setting limits on URL entropy helps govern URL legitimacy.</a:t>
            </a:r>
            <a:endParaRPr sz="2061"/>
          </a:p>
          <a:p>
            <a:pPr indent="0" lvl="0" marL="0" rtl="0" algn="just">
              <a:lnSpc>
                <a:spcPct val="90000"/>
              </a:lnSpc>
              <a:spcBef>
                <a:spcPts val="0"/>
              </a:spcBef>
              <a:spcAft>
                <a:spcPts val="0"/>
              </a:spcAft>
              <a:buClr>
                <a:schemeClr val="dk1"/>
              </a:buClr>
              <a:buSzPts val="852"/>
              <a:buFont typeface="Arial"/>
              <a:buNone/>
            </a:pPr>
            <a:r>
              <a:rPr lang="en-US" sz="2061"/>
              <a:t>Sensitive words are also extracted as a part of lexical features (login, sign in, secure etc.)</a:t>
            </a:r>
            <a:endParaRPr sz="2061"/>
          </a:p>
          <a:p>
            <a:pPr indent="0" lvl="0" marL="0" rtl="0" algn="just">
              <a:lnSpc>
                <a:spcPct val="90000"/>
              </a:lnSpc>
              <a:spcBef>
                <a:spcPts val="0"/>
              </a:spcBef>
              <a:spcAft>
                <a:spcPts val="0"/>
              </a:spcAft>
              <a:buClr>
                <a:schemeClr val="dk1"/>
              </a:buClr>
              <a:buSzPts val="852"/>
              <a:buFont typeface="Arial"/>
              <a:buNone/>
            </a:pPr>
            <a:r>
              <a:rPr lang="en-US" sz="2061"/>
              <a:t>In recent times, researchers have found advanced lexical features to be useful when calculated with significant heuristics in mind. </a:t>
            </a:r>
            <a:endParaRPr sz="2061"/>
          </a:p>
          <a:p>
            <a:pPr indent="0" lvl="0" marL="0" rtl="0" algn="just">
              <a:lnSpc>
                <a:spcPct val="90000"/>
              </a:lnSpc>
              <a:spcBef>
                <a:spcPts val="0"/>
              </a:spcBef>
              <a:spcAft>
                <a:spcPts val="0"/>
              </a:spcAft>
              <a:buClr>
                <a:schemeClr val="dk1"/>
              </a:buClr>
              <a:buSzPts val="852"/>
              <a:buFont typeface="Arial"/>
              <a:buNone/>
            </a:pPr>
            <a:r>
              <a:rPr lang="en-US" sz="2061"/>
              <a:t>Kolmogorov Complexity defines some advanced features that concentrate on - URL related, Domain related(length, IP etc.), Directory Related, File names and Argument features. </a:t>
            </a:r>
            <a:endParaRPr sz="2061"/>
          </a:p>
          <a:p>
            <a:pPr indent="0" lvl="0" marL="0" rtl="0" algn="l">
              <a:lnSpc>
                <a:spcPct val="90000"/>
              </a:lnSpc>
              <a:spcBef>
                <a:spcPts val="360"/>
              </a:spcBef>
              <a:spcAft>
                <a:spcPts val="0"/>
              </a:spcAft>
              <a:buSzPts val="852"/>
              <a:buNone/>
            </a:pPr>
            <a:r>
              <a:t/>
            </a:r>
            <a:endParaRPr sz="2580"/>
          </a:p>
        </p:txBody>
      </p:sp>
      <p:sp>
        <p:nvSpPr>
          <p:cNvPr id="300" name="Google Shape;300;g1109093c19e_1_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1" name="Google Shape;301;g1109093c19e_1_18"/>
          <p:cNvPicPr preferRelativeResize="0"/>
          <p:nvPr/>
        </p:nvPicPr>
        <p:blipFill rotWithShape="1">
          <a:blip r:embed="rId3">
            <a:alphaModFix/>
          </a:blip>
          <a:srcRect b="0" l="0" r="0" t="0"/>
          <a:stretch/>
        </p:blipFill>
        <p:spPr>
          <a:xfrm>
            <a:off x="6896100" y="0"/>
            <a:ext cx="2247900" cy="82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015ed6bca7_1_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08" name="Google Shape;308;g1015ed6bca7_1_8"/>
          <p:cNvSpPr txBox="1"/>
          <p:nvPr>
            <p:ph type="title"/>
          </p:nvPr>
        </p:nvSpPr>
        <p:spPr>
          <a:xfrm>
            <a:off x="0" y="228600"/>
            <a:ext cx="9144000" cy="648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40909"/>
              <a:buNone/>
            </a:pPr>
            <a:r>
              <a:rPr lang="en-US"/>
              <a:t>Modules Description - Model 2 URL Vectors</a:t>
            </a:r>
            <a:endParaRPr/>
          </a:p>
        </p:txBody>
      </p:sp>
      <p:pic>
        <p:nvPicPr>
          <p:cNvPr id="309" name="Google Shape;309;g1015ed6bca7_1_8"/>
          <p:cNvPicPr preferRelativeResize="0"/>
          <p:nvPr/>
        </p:nvPicPr>
        <p:blipFill rotWithShape="1">
          <a:blip r:embed="rId3">
            <a:alphaModFix/>
          </a:blip>
          <a:srcRect b="0" l="0" r="0" t="0"/>
          <a:stretch/>
        </p:blipFill>
        <p:spPr>
          <a:xfrm>
            <a:off x="0" y="0"/>
            <a:ext cx="2247900" cy="828675"/>
          </a:xfrm>
          <a:prstGeom prst="rect">
            <a:avLst/>
          </a:prstGeom>
          <a:noFill/>
          <a:ln>
            <a:noFill/>
          </a:ln>
        </p:spPr>
      </p:pic>
      <p:pic>
        <p:nvPicPr>
          <p:cNvPr id="310" name="Google Shape;310;g1015ed6bca7_1_8"/>
          <p:cNvPicPr preferRelativeResize="0"/>
          <p:nvPr/>
        </p:nvPicPr>
        <p:blipFill rotWithShape="1">
          <a:blip r:embed="rId4">
            <a:alphaModFix/>
          </a:blip>
          <a:srcRect b="0" l="0" r="0" t="0"/>
          <a:stretch/>
        </p:blipFill>
        <p:spPr>
          <a:xfrm>
            <a:off x="152400" y="1197424"/>
            <a:ext cx="8839199" cy="4030875"/>
          </a:xfrm>
          <a:prstGeom prst="rect">
            <a:avLst/>
          </a:prstGeom>
          <a:noFill/>
          <a:ln>
            <a:noFill/>
          </a:ln>
        </p:spPr>
      </p:pic>
      <p:sp>
        <p:nvSpPr>
          <p:cNvPr id="311" name="Google Shape;311;g1015ed6bca7_1_8"/>
          <p:cNvSpPr txBox="1"/>
          <p:nvPr/>
        </p:nvSpPr>
        <p:spPr>
          <a:xfrm>
            <a:off x="631350" y="5549125"/>
            <a:ext cx="7881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Seventeen different URL Vectors have been utilised from the dataset used for training the model.</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015ed6bca7_1_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18" name="Google Shape;318;g1015ed6bca7_1_1"/>
          <p:cNvSpPr txBox="1"/>
          <p:nvPr/>
        </p:nvSpPr>
        <p:spPr>
          <a:xfrm>
            <a:off x="560625" y="828675"/>
            <a:ext cx="8329500" cy="59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250" u="none" cap="none" strike="noStrike">
                <a:solidFill>
                  <a:schemeClr val="dk1"/>
                </a:solidFill>
                <a:highlight>
                  <a:srgbClr val="FFFFFF"/>
                </a:highlight>
                <a:latin typeface="Arial"/>
                <a:ea typeface="Arial"/>
                <a:cs typeface="Arial"/>
                <a:sym typeface="Arial"/>
              </a:rPr>
              <a:t>T</a:t>
            </a:r>
            <a:r>
              <a:rPr b="0" i="0" lang="en-US" sz="1250" u="none" cap="none" strike="noStrike">
                <a:solidFill>
                  <a:schemeClr val="dk1"/>
                </a:solidFill>
                <a:highlight>
                  <a:schemeClr val="lt1"/>
                </a:highlight>
                <a:latin typeface="Arial"/>
                <a:ea typeface="Arial"/>
                <a:cs typeface="Arial"/>
                <a:sym typeface="Arial"/>
              </a:rPr>
              <a:t>he following features will be extracted from the URL for classification.</a:t>
            </a:r>
            <a:endParaRPr b="0" i="0" sz="1250" u="none" cap="none" strike="noStrike">
              <a:solidFill>
                <a:schemeClr val="dk1"/>
              </a:solidFill>
              <a:highlight>
                <a:schemeClr val="lt1"/>
              </a:highlight>
              <a:latin typeface="Arial"/>
              <a:ea typeface="Arial"/>
              <a:cs typeface="Arial"/>
              <a:sym typeface="Arial"/>
            </a:endParaRPr>
          </a:p>
          <a:p>
            <a:pPr indent="-307975" lvl="0" marL="457200" marR="0" rtl="0" algn="l">
              <a:lnSpc>
                <a:spcPct val="115000"/>
              </a:lnSpc>
              <a:spcBef>
                <a:spcPts val="1100"/>
              </a:spcBef>
              <a:spcAft>
                <a:spcPts val="0"/>
              </a:spcAft>
              <a:buClr>
                <a:schemeClr val="dk1"/>
              </a:buClr>
              <a:buSzPts val="1250"/>
              <a:buFont typeface="Arial"/>
              <a:buAutoNum type="arabicPeriod"/>
            </a:pPr>
            <a:r>
              <a:rPr b="0" i="0" lang="en-US" sz="1250" u="none" cap="none" strike="noStrike">
                <a:solidFill>
                  <a:schemeClr val="dk1"/>
                </a:solidFill>
                <a:highlight>
                  <a:schemeClr val="lt1"/>
                </a:highlight>
                <a:latin typeface="Arial"/>
                <a:ea typeface="Arial"/>
                <a:cs typeface="Arial"/>
                <a:sym typeface="Arial"/>
              </a:rPr>
              <a:t>Length Features</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Length Of Url</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Length of Hostname</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Length Of Path</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Length Of First Directory</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Length Of Top Level Domain</a:t>
            </a:r>
            <a:endParaRPr b="0" i="0" sz="1250" u="none" cap="none" strike="noStrike">
              <a:solidFill>
                <a:schemeClr val="dk1"/>
              </a:solidFill>
              <a:highlight>
                <a:schemeClr val="lt1"/>
              </a:highlight>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AutoNum type="arabicPeriod"/>
            </a:pPr>
            <a:br>
              <a:rPr b="0" i="0" lang="en-US" sz="1250" u="none" cap="none" strike="noStrike">
                <a:solidFill>
                  <a:schemeClr val="dk1"/>
                </a:solidFill>
                <a:highlight>
                  <a:schemeClr val="lt1"/>
                </a:highlight>
                <a:latin typeface="Arial"/>
                <a:ea typeface="Arial"/>
                <a:cs typeface="Arial"/>
                <a:sym typeface="Arial"/>
              </a:rPr>
            </a:br>
            <a:r>
              <a:rPr b="0" i="0" lang="en-US" sz="1250" u="none" cap="none" strike="noStrike">
                <a:solidFill>
                  <a:schemeClr val="dk1"/>
                </a:solidFill>
                <a:highlight>
                  <a:schemeClr val="lt1"/>
                </a:highlight>
                <a:latin typeface="Arial"/>
                <a:ea typeface="Arial"/>
                <a:cs typeface="Arial"/>
                <a:sym typeface="Arial"/>
              </a:rPr>
              <a:t>Count Features</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'http'</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'www'</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Digits</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Letters</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Count Of Number Of Directories</a:t>
            </a:r>
            <a:endParaRPr b="0" i="0" sz="1250" u="none" cap="none" strike="noStrike">
              <a:solidFill>
                <a:schemeClr val="dk1"/>
              </a:solidFill>
              <a:highlight>
                <a:schemeClr val="lt1"/>
              </a:highlight>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AutoNum type="arabicPeriod"/>
            </a:pPr>
            <a:br>
              <a:rPr b="0" i="0" lang="en-US" sz="1250" u="none" cap="none" strike="noStrike">
                <a:solidFill>
                  <a:schemeClr val="dk1"/>
                </a:solidFill>
                <a:highlight>
                  <a:schemeClr val="lt1"/>
                </a:highlight>
                <a:latin typeface="Arial"/>
                <a:ea typeface="Arial"/>
                <a:cs typeface="Arial"/>
                <a:sym typeface="Arial"/>
              </a:rPr>
            </a:br>
            <a:r>
              <a:rPr b="0" i="0" lang="en-US" sz="1250" u="none" cap="none" strike="noStrike">
                <a:solidFill>
                  <a:schemeClr val="dk1"/>
                </a:solidFill>
                <a:highlight>
                  <a:schemeClr val="lt1"/>
                </a:highlight>
                <a:latin typeface="Arial"/>
                <a:ea typeface="Arial"/>
                <a:cs typeface="Arial"/>
                <a:sym typeface="Arial"/>
              </a:rPr>
              <a:t>Binary Features</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Use of IP or not</a:t>
            </a:r>
            <a:endParaRPr b="0" i="0" sz="1250" u="none" cap="none" strike="noStrike">
              <a:solidFill>
                <a:schemeClr val="dk1"/>
              </a:solidFill>
              <a:highlight>
                <a:schemeClr val="lt1"/>
              </a:highlight>
              <a:latin typeface="Arial"/>
              <a:ea typeface="Arial"/>
              <a:cs typeface="Arial"/>
              <a:sym typeface="Arial"/>
            </a:endParaRPr>
          </a:p>
          <a:p>
            <a:pPr indent="-307975" lvl="1" marL="9144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highlight>
                  <a:schemeClr val="lt1"/>
                </a:highlight>
                <a:latin typeface="Arial"/>
                <a:ea typeface="Arial"/>
                <a:cs typeface="Arial"/>
                <a:sym typeface="Arial"/>
              </a:rPr>
              <a:t>Use of Shortening URL or not</a:t>
            </a:r>
            <a:endParaRPr b="0" i="0" sz="1250" u="none" cap="none" strike="noStrike">
              <a:solidFill>
                <a:schemeClr val="dk1"/>
              </a:solidFill>
              <a:highlight>
                <a:schemeClr val="lt1"/>
              </a:highlight>
              <a:latin typeface="Arial"/>
              <a:ea typeface="Arial"/>
              <a:cs typeface="Arial"/>
              <a:sym typeface="Arial"/>
            </a:endParaRPr>
          </a:p>
          <a:p>
            <a:pPr indent="0" lvl="0" marL="0" marR="0" rtl="0" algn="l">
              <a:lnSpc>
                <a:spcPct val="115000"/>
              </a:lnSpc>
              <a:spcBef>
                <a:spcPts val="1100"/>
              </a:spcBef>
              <a:spcAft>
                <a:spcPts val="0"/>
              </a:spcAft>
              <a:buClr>
                <a:schemeClr val="dk1"/>
              </a:buClr>
              <a:buSzPts val="1100"/>
              <a:buFont typeface="Arial"/>
              <a:buNone/>
            </a:pPr>
            <a:r>
              <a:rPr b="0" i="0" lang="en-US" sz="1250" u="none" cap="none" strike="noStrike">
                <a:solidFill>
                  <a:schemeClr val="dk1"/>
                </a:solidFill>
                <a:highlight>
                  <a:schemeClr val="lt1"/>
                </a:highlight>
                <a:latin typeface="Arial"/>
                <a:ea typeface="Arial"/>
                <a:cs typeface="Arial"/>
                <a:sym typeface="Arial"/>
              </a:rPr>
              <a:t>Apart from the lexical features, we will use TFID - Term Frequency Inverse Document as well.</a:t>
            </a:r>
            <a:endParaRPr b="0" i="0" sz="1600" u="none" cap="none" strike="noStrike">
              <a:solidFill>
                <a:srgbClr val="000000"/>
              </a:solidFill>
              <a:latin typeface="Calibri"/>
              <a:ea typeface="Calibri"/>
              <a:cs typeface="Calibri"/>
              <a:sym typeface="Calibri"/>
            </a:endParaRPr>
          </a:p>
        </p:txBody>
      </p:sp>
      <p:pic>
        <p:nvPicPr>
          <p:cNvPr id="319" name="Google Shape;319;g1015ed6bca7_1_1"/>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1e6459fe46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5454"/>
              <a:buNone/>
            </a:pPr>
            <a:r>
              <a:rPr lang="en-US"/>
              <a:t>Model 3 - Random Forest Classifiers </a:t>
            </a:r>
            <a:endParaRPr/>
          </a:p>
        </p:txBody>
      </p:sp>
      <p:sp>
        <p:nvSpPr>
          <p:cNvPr id="326" name="Google Shape;326;g11e6459fe46_1_0"/>
          <p:cNvSpPr txBox="1"/>
          <p:nvPr>
            <p:ph idx="1" type="body"/>
          </p:nvPr>
        </p:nvSpPr>
        <p:spPr>
          <a:xfrm>
            <a:off x="4572000" y="1659300"/>
            <a:ext cx="4114800" cy="446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en-US" sz="2200"/>
              <a:t>Random forest classifier takes various subsets of the supplied dataset and passes them through a number of decision trees culminating the average of the trees to arrive at a prediction.</a:t>
            </a:r>
            <a:endParaRPr sz="2200"/>
          </a:p>
        </p:txBody>
      </p:sp>
      <p:sp>
        <p:nvSpPr>
          <p:cNvPr id="327" name="Google Shape;327;g11e6459fe46_1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28" name="Google Shape;328;g11e6459fe46_1_0"/>
          <p:cNvPicPr preferRelativeResize="0"/>
          <p:nvPr/>
        </p:nvPicPr>
        <p:blipFill rotWithShape="1">
          <a:blip r:embed="rId3">
            <a:alphaModFix/>
          </a:blip>
          <a:srcRect b="0" l="0" r="0" t="0"/>
          <a:stretch/>
        </p:blipFill>
        <p:spPr>
          <a:xfrm>
            <a:off x="319650" y="1540175"/>
            <a:ext cx="4019925" cy="34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1e6459fe46_1_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Model 4 - Decision Trees </a:t>
            </a:r>
            <a:endParaRPr/>
          </a:p>
        </p:txBody>
      </p:sp>
      <p:sp>
        <p:nvSpPr>
          <p:cNvPr id="335" name="Google Shape;335;g11e6459fe46_1_8"/>
          <p:cNvSpPr txBox="1"/>
          <p:nvPr>
            <p:ph idx="1" type="body"/>
          </p:nvPr>
        </p:nvSpPr>
        <p:spPr>
          <a:xfrm>
            <a:off x="457200" y="4505100"/>
            <a:ext cx="8086200" cy="1621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en-US" sz="2400"/>
              <a:t>Decision tree works on the concept of learning rules inferred from the previously supplied data and then making decisions on the supplied data.</a:t>
            </a:r>
            <a:endParaRPr sz="2400"/>
          </a:p>
        </p:txBody>
      </p:sp>
      <p:sp>
        <p:nvSpPr>
          <p:cNvPr id="336" name="Google Shape;336;g11e6459fe46_1_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37" name="Google Shape;337;g11e6459fe46_1_8"/>
          <p:cNvPicPr preferRelativeResize="0"/>
          <p:nvPr/>
        </p:nvPicPr>
        <p:blipFill rotWithShape="1">
          <a:blip r:embed="rId3">
            <a:alphaModFix/>
          </a:blip>
          <a:srcRect b="0" l="0" r="0" t="0"/>
          <a:stretch/>
        </p:blipFill>
        <p:spPr>
          <a:xfrm>
            <a:off x="1380325" y="1314975"/>
            <a:ext cx="5826400" cy="288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1e6459fe46_1_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5454"/>
              <a:buNone/>
            </a:pPr>
            <a:r>
              <a:rPr lang="en-US"/>
              <a:t>Using Decision Trees and Random Forest classifiers</a:t>
            </a:r>
            <a:endParaRPr/>
          </a:p>
        </p:txBody>
      </p:sp>
      <p:sp>
        <p:nvSpPr>
          <p:cNvPr id="344" name="Google Shape;344;g11e6459fe46_1_1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a:p>
        </p:txBody>
      </p:sp>
      <p:sp>
        <p:nvSpPr>
          <p:cNvPr id="345" name="Google Shape;345;g11e6459fe46_1_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109093c19e_1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Abstract</a:t>
            </a:r>
            <a:endParaRPr/>
          </a:p>
        </p:txBody>
      </p:sp>
      <p:sp>
        <p:nvSpPr>
          <p:cNvPr id="107" name="Google Shape;107;g1109093c19e_1_0"/>
          <p:cNvSpPr txBox="1"/>
          <p:nvPr>
            <p:ph idx="1" type="body"/>
          </p:nvPr>
        </p:nvSpPr>
        <p:spPr>
          <a:xfrm>
            <a:off x="511650" y="1360725"/>
            <a:ext cx="8229600" cy="4876800"/>
          </a:xfrm>
          <a:prstGeom prst="rect">
            <a:avLst/>
          </a:prstGeom>
          <a:noFill/>
          <a:ln>
            <a:noFill/>
          </a:ln>
        </p:spPr>
        <p:txBody>
          <a:bodyPr anchorCtr="0" anchor="t" bIns="45700" lIns="91425" spcFirstLastPara="1" rIns="91425" wrap="square" tIns="45700">
            <a:noAutofit/>
          </a:bodyPr>
          <a:lstStyle/>
          <a:p>
            <a:pPr indent="-356870" lvl="0" marL="457200" rtl="0" algn="just">
              <a:lnSpc>
                <a:spcPct val="100000"/>
              </a:lnSpc>
              <a:spcBef>
                <a:spcPts val="360"/>
              </a:spcBef>
              <a:spcAft>
                <a:spcPts val="0"/>
              </a:spcAft>
              <a:buSzPts val="2020"/>
              <a:buChar char="•"/>
            </a:pPr>
            <a:r>
              <a:rPr lang="en-US" sz="2020"/>
              <a:t>This paper consists of our research on machine learning models that would help us detect malicious URLs.</a:t>
            </a:r>
            <a:endParaRPr sz="2020"/>
          </a:p>
          <a:p>
            <a:pPr indent="-356870" lvl="0" marL="457200" rtl="0" algn="just">
              <a:lnSpc>
                <a:spcPct val="100000"/>
              </a:lnSpc>
              <a:spcBef>
                <a:spcPts val="0"/>
              </a:spcBef>
              <a:spcAft>
                <a:spcPts val="0"/>
              </a:spcAft>
              <a:buSzPts val="2020"/>
              <a:buChar char="•"/>
            </a:pPr>
            <a:r>
              <a:rPr lang="en-US" sz="2020"/>
              <a:t>There are a variety of models available but we have taken CNNs and Basic ML models along with URL vectors and features, because using RNNs or CNN LSTMs is not feasible for our data because we are already extracting features and then the CNN trains itself on them.</a:t>
            </a:r>
            <a:endParaRPr sz="2020"/>
          </a:p>
          <a:p>
            <a:pPr indent="-356870" lvl="0" marL="457200" rtl="0" algn="just">
              <a:lnSpc>
                <a:spcPct val="100000"/>
              </a:lnSpc>
              <a:spcBef>
                <a:spcPts val="0"/>
              </a:spcBef>
              <a:spcAft>
                <a:spcPts val="0"/>
              </a:spcAft>
              <a:buSzPts val="2020"/>
              <a:buChar char="•"/>
            </a:pPr>
            <a:r>
              <a:rPr lang="en-US" sz="2020"/>
              <a:t>The main highlights of our thesis have been that the accuracy measures of the our main algorithms have differed but the time processing factor made us propose a fusion of three models.</a:t>
            </a:r>
            <a:endParaRPr sz="2020"/>
          </a:p>
          <a:p>
            <a:pPr indent="-356870" lvl="0" marL="457200" rtl="0" algn="just">
              <a:lnSpc>
                <a:spcPct val="100000"/>
              </a:lnSpc>
              <a:spcBef>
                <a:spcPts val="0"/>
              </a:spcBef>
              <a:spcAft>
                <a:spcPts val="0"/>
              </a:spcAft>
              <a:buSzPts val="2020"/>
              <a:buChar char="•"/>
            </a:pPr>
            <a:r>
              <a:rPr lang="en-US" sz="2020"/>
              <a:t>We came across different research papers and realize that different models recognize URL features differently. Thus a fusion was proposed.</a:t>
            </a:r>
            <a:endParaRPr sz="2020"/>
          </a:p>
          <a:p>
            <a:pPr indent="-356870" lvl="0" marL="457200" rtl="0" algn="just">
              <a:lnSpc>
                <a:spcPct val="100000"/>
              </a:lnSpc>
              <a:spcBef>
                <a:spcPts val="0"/>
              </a:spcBef>
              <a:spcAft>
                <a:spcPts val="0"/>
              </a:spcAft>
              <a:buSzPts val="2020"/>
              <a:buChar char="•"/>
            </a:pPr>
            <a:r>
              <a:rPr lang="en-US" sz="2020"/>
              <a:t>Our research has also led us to find the most important URL vector which we came across while testing different databases.</a:t>
            </a:r>
            <a:endParaRPr sz="2020"/>
          </a:p>
          <a:p>
            <a:pPr indent="0" lvl="0" marL="0" rtl="0" algn="just">
              <a:lnSpc>
                <a:spcPct val="100000"/>
              </a:lnSpc>
              <a:spcBef>
                <a:spcPts val="360"/>
              </a:spcBef>
              <a:spcAft>
                <a:spcPts val="0"/>
              </a:spcAft>
              <a:buClr>
                <a:schemeClr val="dk1"/>
              </a:buClr>
              <a:buSzPts val="523"/>
              <a:buFont typeface="Arial"/>
              <a:buNone/>
            </a:pPr>
            <a:r>
              <a:t/>
            </a:r>
            <a:endParaRPr sz="2020"/>
          </a:p>
        </p:txBody>
      </p:sp>
      <p:sp>
        <p:nvSpPr>
          <p:cNvPr id="108" name="Google Shape;108;g1109093c19e_1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9" name="Google Shape;109;g1109093c19e_1_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015ed6bca7_1_29"/>
          <p:cNvSpPr txBox="1"/>
          <p:nvPr>
            <p:ph type="title"/>
          </p:nvPr>
        </p:nvSpPr>
        <p:spPr>
          <a:xfrm>
            <a:off x="457200" y="448813"/>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3200"/>
              <a:t>Module 1 - Data Gathering and Collection</a:t>
            </a:r>
            <a:endParaRPr sz="3200"/>
          </a:p>
        </p:txBody>
      </p:sp>
      <p:sp>
        <p:nvSpPr>
          <p:cNvPr id="352" name="Google Shape;352;g1015ed6bca7_1_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53" name="Google Shape;353;g1015ed6bca7_1_29"/>
          <p:cNvPicPr preferRelativeResize="0"/>
          <p:nvPr/>
        </p:nvPicPr>
        <p:blipFill rotWithShape="1">
          <a:blip r:embed="rId3">
            <a:alphaModFix/>
          </a:blip>
          <a:srcRect b="0" l="0" r="0" t="0"/>
          <a:stretch/>
        </p:blipFill>
        <p:spPr>
          <a:xfrm>
            <a:off x="152400" y="1640366"/>
            <a:ext cx="4419601" cy="5065233"/>
          </a:xfrm>
          <a:prstGeom prst="rect">
            <a:avLst/>
          </a:prstGeom>
          <a:noFill/>
          <a:ln>
            <a:noFill/>
          </a:ln>
        </p:spPr>
      </p:pic>
      <p:sp>
        <p:nvSpPr>
          <p:cNvPr id="354" name="Google Shape;354;g1015ed6bca7_1_29"/>
          <p:cNvSpPr txBox="1"/>
          <p:nvPr/>
        </p:nvSpPr>
        <p:spPr>
          <a:xfrm>
            <a:off x="4914900" y="2143125"/>
            <a:ext cx="3643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We’ve obtained and compiled the dataset from various sources like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kaggle, web scraping and sites from Cyber Security institutes.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4"/>
              </a:rPr>
              <a:t>https://www.unb.ca/cic/datasets/url-2016.html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55" name="Google Shape;355;g1015ed6bca7_1_29"/>
          <p:cNvPicPr preferRelativeResize="0"/>
          <p:nvPr/>
        </p:nvPicPr>
        <p:blipFill rotWithShape="1">
          <a:blip r:embed="rId5">
            <a:alphaModFix/>
          </a:blip>
          <a:srcRect b="0" l="0" r="0" t="0"/>
          <a:stretch/>
        </p:blipFill>
        <p:spPr>
          <a:xfrm>
            <a:off x="0" y="0"/>
            <a:ext cx="2247900" cy="828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015ed6bca7_0_0"/>
          <p:cNvSpPr txBox="1"/>
          <p:nvPr>
            <p:ph type="title"/>
          </p:nvPr>
        </p:nvSpPr>
        <p:spPr>
          <a:xfrm>
            <a:off x="489900" y="580950"/>
            <a:ext cx="8164200" cy="989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90"/>
              <a:buNone/>
            </a:pPr>
            <a:r>
              <a:rPr lang="en-US" sz="3200"/>
              <a:t>Module 2 - Data Engineering (Libraries Used)</a:t>
            </a:r>
            <a:endParaRPr sz="3200"/>
          </a:p>
        </p:txBody>
      </p:sp>
      <p:pic>
        <p:nvPicPr>
          <p:cNvPr id="362" name="Google Shape;362;g1015ed6bca7_0_0"/>
          <p:cNvPicPr preferRelativeResize="0"/>
          <p:nvPr/>
        </p:nvPicPr>
        <p:blipFill rotWithShape="1">
          <a:blip r:embed="rId3">
            <a:alphaModFix/>
          </a:blip>
          <a:srcRect b="0" l="0" r="0" t="0"/>
          <a:stretch/>
        </p:blipFill>
        <p:spPr>
          <a:xfrm>
            <a:off x="0" y="1570050"/>
            <a:ext cx="5580826" cy="4373551"/>
          </a:xfrm>
          <a:prstGeom prst="rect">
            <a:avLst/>
          </a:prstGeom>
          <a:noFill/>
          <a:ln>
            <a:noFill/>
          </a:ln>
        </p:spPr>
      </p:pic>
      <p:sp>
        <p:nvSpPr>
          <p:cNvPr id="363" name="Google Shape;363;g1015ed6bca7_0_0"/>
          <p:cNvSpPr txBox="1"/>
          <p:nvPr/>
        </p:nvSpPr>
        <p:spPr>
          <a:xfrm>
            <a:off x="5943600" y="1943100"/>
            <a:ext cx="2743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These are the modules we mainly used for both of our models and datasets</a:t>
            </a:r>
            <a:endParaRPr b="0" i="0" sz="1400" u="none" cap="none" strike="noStrike">
              <a:solidFill>
                <a:srgbClr val="000000"/>
              </a:solidFill>
              <a:latin typeface="Calibri"/>
              <a:ea typeface="Calibri"/>
              <a:cs typeface="Calibri"/>
              <a:sym typeface="Calibri"/>
            </a:endParaRPr>
          </a:p>
        </p:txBody>
      </p:sp>
      <p:pic>
        <p:nvPicPr>
          <p:cNvPr id="364" name="Google Shape;364;g1015ed6bca7_0_0"/>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015ed6bca7_0_17"/>
          <p:cNvSpPr txBox="1"/>
          <p:nvPr>
            <p:ph type="title"/>
          </p:nvPr>
        </p:nvSpPr>
        <p:spPr>
          <a:xfrm>
            <a:off x="457200" y="5794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3200"/>
              <a:t>Module 2 - Data Engineering (Data Range)</a:t>
            </a:r>
            <a:endParaRPr/>
          </a:p>
        </p:txBody>
      </p:sp>
      <p:pic>
        <p:nvPicPr>
          <p:cNvPr id="371" name="Google Shape;371;g1015ed6bca7_0_17"/>
          <p:cNvPicPr preferRelativeResize="0"/>
          <p:nvPr/>
        </p:nvPicPr>
        <p:blipFill rotWithShape="1">
          <a:blip r:embed="rId3">
            <a:alphaModFix/>
          </a:blip>
          <a:srcRect b="0" l="0" r="0" t="0"/>
          <a:stretch/>
        </p:blipFill>
        <p:spPr>
          <a:xfrm>
            <a:off x="595300" y="2302674"/>
            <a:ext cx="6958551" cy="3653650"/>
          </a:xfrm>
          <a:prstGeom prst="rect">
            <a:avLst/>
          </a:prstGeom>
          <a:noFill/>
          <a:ln>
            <a:noFill/>
          </a:ln>
        </p:spPr>
      </p:pic>
      <p:sp>
        <p:nvSpPr>
          <p:cNvPr id="372" name="Google Shape;372;g1015ed6bca7_0_17"/>
          <p:cNvSpPr txBox="1"/>
          <p:nvPr/>
        </p:nvSpPr>
        <p:spPr>
          <a:xfrm>
            <a:off x="1228725" y="1328750"/>
            <a:ext cx="625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Here’s the ratio taken for good and bad urls.</a:t>
            </a:r>
            <a:endParaRPr b="0" i="0" sz="1400" u="none" cap="none" strike="noStrike">
              <a:solidFill>
                <a:srgbClr val="000000"/>
              </a:solidFill>
              <a:latin typeface="Calibri"/>
              <a:ea typeface="Calibri"/>
              <a:cs typeface="Calibri"/>
              <a:sym typeface="Calibri"/>
            </a:endParaRPr>
          </a:p>
        </p:txBody>
      </p:sp>
      <p:pic>
        <p:nvPicPr>
          <p:cNvPr id="373" name="Google Shape;373;g1015ed6bca7_0_17"/>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015ed6bca7_1_3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80" name="Google Shape;380;g1015ed6bca7_1_37"/>
          <p:cNvPicPr preferRelativeResize="0"/>
          <p:nvPr/>
        </p:nvPicPr>
        <p:blipFill rotWithShape="1">
          <a:blip r:embed="rId3">
            <a:alphaModFix/>
          </a:blip>
          <a:srcRect b="0" l="0" r="0" t="0"/>
          <a:stretch/>
        </p:blipFill>
        <p:spPr>
          <a:xfrm>
            <a:off x="319437" y="4048125"/>
            <a:ext cx="8505126" cy="2467315"/>
          </a:xfrm>
          <a:prstGeom prst="rect">
            <a:avLst/>
          </a:prstGeom>
          <a:noFill/>
          <a:ln>
            <a:noFill/>
          </a:ln>
        </p:spPr>
      </p:pic>
      <p:sp>
        <p:nvSpPr>
          <p:cNvPr id="381" name="Google Shape;381;g1015ed6bca7_1_37"/>
          <p:cNvSpPr txBox="1"/>
          <p:nvPr/>
        </p:nvSpPr>
        <p:spPr>
          <a:xfrm>
            <a:off x="1514475" y="485775"/>
            <a:ext cx="681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2" name="Google Shape;382;g1015ed6bca7_1_37"/>
          <p:cNvSpPr txBox="1"/>
          <p:nvPr/>
        </p:nvSpPr>
        <p:spPr>
          <a:xfrm>
            <a:off x="242875" y="3429000"/>
            <a:ext cx="67293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After using the functions we’ve made like parsed_URL and extract_URL we along with the python module  </a:t>
            </a:r>
            <a:r>
              <a:rPr b="1" i="0" lang="en-US" sz="1700" u="sng" cap="none" strike="noStrike">
                <a:solidFill>
                  <a:srgbClr val="000000"/>
                </a:solidFill>
                <a:latin typeface="Calibri"/>
                <a:ea typeface="Calibri"/>
                <a:cs typeface="Calibri"/>
                <a:sym typeface="Calibri"/>
              </a:rPr>
              <a:t>tldextract,</a:t>
            </a:r>
            <a:r>
              <a:rPr b="0" i="0" lang="en-US" sz="1700" u="none" cap="none" strike="noStrike">
                <a:solidFill>
                  <a:srgbClr val="000000"/>
                </a:solidFill>
                <a:latin typeface="Calibri"/>
                <a:ea typeface="Calibri"/>
                <a:cs typeface="Calibri"/>
                <a:sym typeface="Calibri"/>
              </a:rPr>
              <a:t> we obtain and convert the dataset in this form.</a:t>
            </a:r>
            <a:endParaRPr b="0" i="0" sz="1700" u="none" cap="none" strike="noStrike">
              <a:solidFill>
                <a:srgbClr val="000000"/>
              </a:solidFill>
              <a:latin typeface="Calibri"/>
              <a:ea typeface="Calibri"/>
              <a:cs typeface="Calibri"/>
              <a:sym typeface="Calibri"/>
            </a:endParaRPr>
          </a:p>
        </p:txBody>
      </p:sp>
      <p:pic>
        <p:nvPicPr>
          <p:cNvPr id="383" name="Google Shape;383;g1015ed6bca7_1_37"/>
          <p:cNvPicPr preferRelativeResize="0"/>
          <p:nvPr/>
        </p:nvPicPr>
        <p:blipFill rotWithShape="1">
          <a:blip r:embed="rId4">
            <a:alphaModFix/>
          </a:blip>
          <a:srcRect b="0" l="0" r="0" t="0"/>
          <a:stretch/>
        </p:blipFill>
        <p:spPr>
          <a:xfrm>
            <a:off x="0" y="1300343"/>
            <a:ext cx="9143999" cy="2128664"/>
          </a:xfrm>
          <a:prstGeom prst="rect">
            <a:avLst/>
          </a:prstGeom>
          <a:noFill/>
          <a:ln>
            <a:noFill/>
          </a:ln>
        </p:spPr>
      </p:pic>
      <p:sp>
        <p:nvSpPr>
          <p:cNvPr id="384" name="Google Shape;384;g1015ed6bca7_1_37"/>
          <p:cNvSpPr txBox="1"/>
          <p:nvPr/>
        </p:nvSpPr>
        <p:spPr>
          <a:xfrm>
            <a:off x="2125050" y="347325"/>
            <a:ext cx="48939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Calibri"/>
                <a:ea typeface="Calibri"/>
                <a:cs typeface="Calibri"/>
                <a:sym typeface="Calibri"/>
              </a:rPr>
              <a:t>Module 2 - Data Engineering</a:t>
            </a:r>
            <a:endParaRPr b="0" i="0" sz="3200" u="none" cap="none" strike="noStrike">
              <a:solidFill>
                <a:srgbClr val="000000"/>
              </a:solidFill>
              <a:latin typeface="Calibri"/>
              <a:ea typeface="Calibri"/>
              <a:cs typeface="Calibri"/>
              <a:sym typeface="Calibri"/>
            </a:endParaRPr>
          </a:p>
        </p:txBody>
      </p:sp>
      <p:pic>
        <p:nvPicPr>
          <p:cNvPr id="385" name="Google Shape;385;g1015ed6bca7_1_37"/>
          <p:cNvPicPr preferRelativeResize="0"/>
          <p:nvPr/>
        </p:nvPicPr>
        <p:blipFill rotWithShape="1">
          <a:blip r:embed="rId5">
            <a:alphaModFix/>
          </a:blip>
          <a:srcRect b="0" l="0" r="0" t="0"/>
          <a:stretch/>
        </p:blipFill>
        <p:spPr>
          <a:xfrm>
            <a:off x="0" y="0"/>
            <a:ext cx="2247900" cy="828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015ed6bca7_0_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3200"/>
              <a:t>Module 2 - Data Engineering</a:t>
            </a:r>
            <a:endParaRPr/>
          </a:p>
        </p:txBody>
      </p:sp>
      <p:pic>
        <p:nvPicPr>
          <p:cNvPr id="392" name="Google Shape;392;g1015ed6bca7_0_23"/>
          <p:cNvPicPr preferRelativeResize="0"/>
          <p:nvPr/>
        </p:nvPicPr>
        <p:blipFill rotWithShape="1">
          <a:blip r:embed="rId3">
            <a:alphaModFix/>
          </a:blip>
          <a:srcRect b="0" l="0" r="0" t="0"/>
          <a:stretch/>
        </p:blipFill>
        <p:spPr>
          <a:xfrm>
            <a:off x="152400" y="1570038"/>
            <a:ext cx="7799926" cy="5135562"/>
          </a:xfrm>
          <a:prstGeom prst="rect">
            <a:avLst/>
          </a:prstGeom>
          <a:noFill/>
          <a:ln>
            <a:noFill/>
          </a:ln>
        </p:spPr>
      </p:pic>
      <p:pic>
        <p:nvPicPr>
          <p:cNvPr id="393" name="Google Shape;393;g1015ed6bca7_0_23"/>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015ed6bca7_0_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3200"/>
              <a:t>Module 2 - Data Engineering</a:t>
            </a:r>
            <a:endParaRPr/>
          </a:p>
        </p:txBody>
      </p:sp>
      <p:pic>
        <p:nvPicPr>
          <p:cNvPr id="400" name="Google Shape;400;g1015ed6bca7_0_29"/>
          <p:cNvPicPr preferRelativeResize="0"/>
          <p:nvPr/>
        </p:nvPicPr>
        <p:blipFill rotWithShape="1">
          <a:blip r:embed="rId3">
            <a:alphaModFix/>
          </a:blip>
          <a:srcRect b="0" l="0" r="0" t="0"/>
          <a:stretch/>
        </p:blipFill>
        <p:spPr>
          <a:xfrm>
            <a:off x="152400" y="1570038"/>
            <a:ext cx="7497436" cy="5135562"/>
          </a:xfrm>
          <a:prstGeom prst="rect">
            <a:avLst/>
          </a:prstGeom>
          <a:noFill/>
          <a:ln>
            <a:noFill/>
          </a:ln>
        </p:spPr>
      </p:pic>
      <p:pic>
        <p:nvPicPr>
          <p:cNvPr id="401" name="Google Shape;401;g1015ed6bca7_0_29"/>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015ed6bca7_1_50"/>
          <p:cNvSpPr txBox="1"/>
          <p:nvPr>
            <p:ph idx="1" type="body"/>
          </p:nvPr>
        </p:nvSpPr>
        <p:spPr>
          <a:xfrm>
            <a:off x="457200" y="24384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en-US"/>
              <a:t>We use model.fit from keras to train the model and then we have set the early stopping parameter as 5 epochs or iterations after which we end the training.</a:t>
            </a:r>
            <a:endParaRPr/>
          </a:p>
          <a:p>
            <a:pPr indent="0" lvl="0" marL="0" rtl="0" algn="l">
              <a:lnSpc>
                <a:spcPct val="100000"/>
              </a:lnSpc>
              <a:spcBef>
                <a:spcPts val="360"/>
              </a:spcBef>
              <a:spcAft>
                <a:spcPts val="0"/>
              </a:spcAft>
              <a:buSzPts val="1800"/>
              <a:buNone/>
            </a:pPr>
            <a:r>
              <a:rPr lang="en-US"/>
              <a:t>The parameter spectates the value of val_precision here in the “monitor=”argument.</a:t>
            </a:r>
            <a:endParaRPr/>
          </a:p>
          <a:p>
            <a:pPr indent="0" lvl="0" marL="0" rtl="0" algn="l">
              <a:lnSpc>
                <a:spcPct val="100000"/>
              </a:lnSpc>
              <a:spcBef>
                <a:spcPts val="360"/>
              </a:spcBef>
              <a:spcAft>
                <a:spcPts val="0"/>
              </a:spcAft>
              <a:buSzPts val="1800"/>
              <a:buNone/>
            </a:pPr>
            <a:r>
              <a:t/>
            </a:r>
            <a:endParaRPr/>
          </a:p>
        </p:txBody>
      </p:sp>
      <p:sp>
        <p:nvSpPr>
          <p:cNvPr id="408" name="Google Shape;408;g1015ed6bca7_1_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09" name="Google Shape;409;g1015ed6bca7_1_50"/>
          <p:cNvSpPr txBox="1"/>
          <p:nvPr/>
        </p:nvSpPr>
        <p:spPr>
          <a:xfrm>
            <a:off x="407250" y="777675"/>
            <a:ext cx="8329500" cy="221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Module 3&amp;4 - Training and Comparison</a:t>
            </a:r>
            <a:endParaRPr b="0"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Calibri"/>
              <a:ea typeface="Calibri"/>
              <a:cs typeface="Calibri"/>
              <a:sym typeface="Calibri"/>
            </a:endParaRPr>
          </a:p>
        </p:txBody>
      </p:sp>
      <p:pic>
        <p:nvPicPr>
          <p:cNvPr id="410" name="Google Shape;410;g1015ed6bca7_1_5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g1015ed6bca7_0_41"/>
          <p:cNvPicPr preferRelativeResize="0"/>
          <p:nvPr/>
        </p:nvPicPr>
        <p:blipFill rotWithShape="1">
          <a:blip r:embed="rId3">
            <a:alphaModFix/>
          </a:blip>
          <a:srcRect b="0" l="0" r="0" t="0"/>
          <a:stretch/>
        </p:blipFill>
        <p:spPr>
          <a:xfrm>
            <a:off x="3550" y="1113200"/>
            <a:ext cx="9144001" cy="4886752"/>
          </a:xfrm>
          <a:prstGeom prst="rect">
            <a:avLst/>
          </a:prstGeom>
          <a:noFill/>
          <a:ln>
            <a:noFill/>
          </a:ln>
        </p:spPr>
      </p:pic>
      <p:pic>
        <p:nvPicPr>
          <p:cNvPr id="417" name="Google Shape;417;g1015ed6bca7_0_41"/>
          <p:cNvPicPr preferRelativeResize="0"/>
          <p:nvPr/>
        </p:nvPicPr>
        <p:blipFill rotWithShape="1">
          <a:blip r:embed="rId4">
            <a:alphaModFix/>
          </a:blip>
          <a:srcRect b="0" l="0" r="0" t="0"/>
          <a:stretch/>
        </p:blipFill>
        <p:spPr>
          <a:xfrm>
            <a:off x="0" y="1113200"/>
            <a:ext cx="9144001" cy="5407425"/>
          </a:xfrm>
          <a:prstGeom prst="rect">
            <a:avLst/>
          </a:prstGeom>
          <a:noFill/>
          <a:ln>
            <a:noFill/>
          </a:ln>
        </p:spPr>
      </p:pic>
      <p:pic>
        <p:nvPicPr>
          <p:cNvPr id="418" name="Google Shape;418;g1015ed6bca7_0_41"/>
          <p:cNvPicPr preferRelativeResize="0"/>
          <p:nvPr/>
        </p:nvPicPr>
        <p:blipFill rotWithShape="1">
          <a:blip r:embed="rId5">
            <a:alphaModFix/>
          </a:blip>
          <a:srcRect b="0" l="0" r="0" t="0"/>
          <a:stretch/>
        </p:blipFill>
        <p:spPr>
          <a:xfrm>
            <a:off x="0" y="0"/>
            <a:ext cx="2247900" cy="828675"/>
          </a:xfrm>
          <a:prstGeom prst="rect">
            <a:avLst/>
          </a:prstGeom>
          <a:noFill/>
          <a:ln>
            <a:noFill/>
          </a:ln>
        </p:spPr>
      </p:pic>
      <p:sp>
        <p:nvSpPr>
          <p:cNvPr id="419" name="Google Shape;419;g1015ed6bca7_0_41"/>
          <p:cNvSpPr txBox="1"/>
          <p:nvPr>
            <p:ph type="title"/>
          </p:nvPr>
        </p:nvSpPr>
        <p:spPr>
          <a:xfrm>
            <a:off x="460750" y="677413"/>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ts val="990"/>
              <a:buFont typeface="Arial"/>
              <a:buNone/>
            </a:pPr>
            <a:r>
              <a:rPr lang="en-US"/>
              <a:t>Module 3&amp;4 - Training and Comparison</a:t>
            </a:r>
            <a:endParaRPr/>
          </a:p>
          <a:p>
            <a:pPr indent="0" lvl="0" marL="0" rtl="0" algn="ctr">
              <a:lnSpc>
                <a:spcPct val="100000"/>
              </a:lnSpc>
              <a:spcBef>
                <a:spcPts val="0"/>
              </a:spcBef>
              <a:spcAft>
                <a:spcPts val="0"/>
              </a:spcAft>
              <a:buSzPct val="45454"/>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17"/>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015ed6bca7_1_72"/>
          <p:cNvSpPr txBox="1"/>
          <p:nvPr>
            <p:ph type="title"/>
          </p:nvPr>
        </p:nvSpPr>
        <p:spPr>
          <a:xfrm>
            <a:off x="457200" y="5032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Appendix 1 - Evaluation metrics</a:t>
            </a:r>
            <a:endParaRPr/>
          </a:p>
        </p:txBody>
      </p:sp>
      <p:sp>
        <p:nvSpPr>
          <p:cNvPr id="426" name="Google Shape;426;g1015ed6bca7_1_7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27" name="Google Shape;427;g1015ed6bca7_1_72"/>
          <p:cNvPicPr preferRelativeResize="0"/>
          <p:nvPr/>
        </p:nvPicPr>
        <p:blipFill rotWithShape="1">
          <a:blip r:embed="rId3">
            <a:alphaModFix/>
          </a:blip>
          <a:srcRect b="0" l="0" r="0" t="0"/>
          <a:stretch/>
        </p:blipFill>
        <p:spPr>
          <a:xfrm>
            <a:off x="690575" y="2700338"/>
            <a:ext cx="3390900" cy="2543175"/>
          </a:xfrm>
          <a:prstGeom prst="rect">
            <a:avLst/>
          </a:prstGeom>
          <a:noFill/>
          <a:ln>
            <a:noFill/>
          </a:ln>
        </p:spPr>
      </p:pic>
      <p:pic>
        <p:nvPicPr>
          <p:cNvPr id="428" name="Google Shape;428;g1015ed6bca7_1_72"/>
          <p:cNvPicPr preferRelativeResize="0"/>
          <p:nvPr/>
        </p:nvPicPr>
        <p:blipFill rotWithShape="1">
          <a:blip r:embed="rId4">
            <a:alphaModFix/>
          </a:blip>
          <a:srcRect b="0" l="0" r="0" t="0"/>
          <a:stretch/>
        </p:blipFill>
        <p:spPr>
          <a:xfrm>
            <a:off x="5381625" y="1947863"/>
            <a:ext cx="2343150" cy="752475"/>
          </a:xfrm>
          <a:prstGeom prst="rect">
            <a:avLst/>
          </a:prstGeom>
          <a:noFill/>
          <a:ln>
            <a:noFill/>
          </a:ln>
        </p:spPr>
      </p:pic>
      <p:pic>
        <p:nvPicPr>
          <p:cNvPr id="429" name="Google Shape;429;g1015ed6bca7_1_72"/>
          <p:cNvPicPr preferRelativeResize="0"/>
          <p:nvPr/>
        </p:nvPicPr>
        <p:blipFill rotWithShape="1">
          <a:blip r:embed="rId5">
            <a:alphaModFix/>
          </a:blip>
          <a:srcRect b="0" l="0" r="0" t="0"/>
          <a:stretch/>
        </p:blipFill>
        <p:spPr>
          <a:xfrm>
            <a:off x="5367325" y="3429000"/>
            <a:ext cx="2371725" cy="800100"/>
          </a:xfrm>
          <a:prstGeom prst="rect">
            <a:avLst/>
          </a:prstGeom>
          <a:noFill/>
          <a:ln>
            <a:noFill/>
          </a:ln>
        </p:spPr>
      </p:pic>
      <p:pic>
        <p:nvPicPr>
          <p:cNvPr id="430" name="Google Shape;430;g1015ed6bca7_1_72"/>
          <p:cNvPicPr preferRelativeResize="0"/>
          <p:nvPr/>
        </p:nvPicPr>
        <p:blipFill rotWithShape="1">
          <a:blip r:embed="rId6">
            <a:alphaModFix/>
          </a:blip>
          <a:srcRect b="0" l="0" r="0" t="0"/>
          <a:stretch/>
        </p:blipFill>
        <p:spPr>
          <a:xfrm>
            <a:off x="4924425" y="4738688"/>
            <a:ext cx="3409950" cy="923925"/>
          </a:xfrm>
          <a:prstGeom prst="rect">
            <a:avLst/>
          </a:prstGeom>
          <a:noFill/>
          <a:ln>
            <a:noFill/>
          </a:ln>
        </p:spPr>
      </p:pic>
      <p:sp>
        <p:nvSpPr>
          <p:cNvPr id="431" name="Google Shape;431;g1015ed6bca7_1_72"/>
          <p:cNvSpPr txBox="1"/>
          <p:nvPr/>
        </p:nvSpPr>
        <p:spPr>
          <a:xfrm>
            <a:off x="457200" y="2269250"/>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92929"/>
                </a:solidFill>
                <a:highlight>
                  <a:srgbClr val="FFFFFF"/>
                </a:highlight>
                <a:latin typeface="Georgia"/>
                <a:ea typeface="Georgia"/>
                <a:cs typeface="Georgia"/>
                <a:sym typeface="Georgia"/>
              </a:rPr>
              <a:t>Confusion Matrix</a:t>
            </a:r>
            <a:endParaRPr b="0" i="0" sz="1400" u="none" cap="none" strike="noStrike">
              <a:solidFill>
                <a:srgbClr val="000000"/>
              </a:solidFill>
              <a:latin typeface="Arial"/>
              <a:ea typeface="Arial"/>
              <a:cs typeface="Arial"/>
              <a:sym typeface="Arial"/>
            </a:endParaRPr>
          </a:p>
        </p:txBody>
      </p:sp>
      <p:pic>
        <p:nvPicPr>
          <p:cNvPr id="432" name="Google Shape;432;g1015ed6bca7_1_72"/>
          <p:cNvPicPr preferRelativeResize="0"/>
          <p:nvPr/>
        </p:nvPicPr>
        <p:blipFill rotWithShape="1">
          <a:blip r:embed="rId7">
            <a:alphaModFix/>
          </a:blip>
          <a:srcRect b="0" l="0" r="0" t="0"/>
          <a:stretch/>
        </p:blipFill>
        <p:spPr>
          <a:xfrm>
            <a:off x="0" y="0"/>
            <a:ext cx="2247900" cy="828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109093c19e_0_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Implementation &amp; Code</a:t>
            </a:r>
            <a:endParaRPr/>
          </a:p>
        </p:txBody>
      </p:sp>
      <p:pic>
        <p:nvPicPr>
          <p:cNvPr id="439" name="Google Shape;439;g1109093c19e_0_26"/>
          <p:cNvPicPr preferRelativeResize="0"/>
          <p:nvPr/>
        </p:nvPicPr>
        <p:blipFill rotWithShape="1">
          <a:blip r:embed="rId3">
            <a:alphaModFix/>
          </a:blip>
          <a:srcRect b="0" l="0" r="0" t="0"/>
          <a:stretch/>
        </p:blipFill>
        <p:spPr>
          <a:xfrm>
            <a:off x="0" y="0"/>
            <a:ext cx="2247900" cy="828675"/>
          </a:xfrm>
          <a:prstGeom prst="rect">
            <a:avLst/>
          </a:prstGeom>
          <a:noFill/>
          <a:ln>
            <a:noFill/>
          </a:ln>
        </p:spPr>
      </p:pic>
      <p:pic>
        <p:nvPicPr>
          <p:cNvPr id="440" name="Google Shape;440;g1109093c19e_0_26"/>
          <p:cNvPicPr preferRelativeResize="0"/>
          <p:nvPr/>
        </p:nvPicPr>
        <p:blipFill>
          <a:blip r:embed="rId4">
            <a:alphaModFix/>
          </a:blip>
          <a:stretch>
            <a:fillRect/>
          </a:stretch>
        </p:blipFill>
        <p:spPr>
          <a:xfrm>
            <a:off x="675450" y="1584563"/>
            <a:ext cx="7113635" cy="5135562"/>
          </a:xfrm>
          <a:prstGeom prst="rect">
            <a:avLst/>
          </a:prstGeom>
          <a:noFill/>
          <a:ln>
            <a:noFill/>
          </a:ln>
        </p:spPr>
      </p:pic>
      <p:sp>
        <p:nvSpPr>
          <p:cNvPr id="441" name="Google Shape;441;g1109093c19e_0_26"/>
          <p:cNvSpPr txBox="1"/>
          <p:nvPr/>
        </p:nvSpPr>
        <p:spPr>
          <a:xfrm>
            <a:off x="1017075" y="1075200"/>
            <a:ext cx="632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After the basic extraction of domain, Subdomain and suffixes we filtered our dataset as follows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idx="1" type="body"/>
          </p:nvPr>
        </p:nvSpPr>
        <p:spPr>
          <a:xfrm>
            <a:off x="3429000" y="110807"/>
            <a:ext cx="2286000" cy="533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dk1"/>
              </a:buClr>
              <a:buSzPts val="3200"/>
              <a:buNone/>
            </a:pPr>
            <a:r>
              <a:rPr lang="en-US"/>
              <a:t>Introduction</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15" name="Google Shape;11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6" name="Google Shape;116;p3"/>
          <p:cNvSpPr txBox="1"/>
          <p:nvPr/>
        </p:nvSpPr>
        <p:spPr>
          <a:xfrm>
            <a:off x="228600" y="1099075"/>
            <a:ext cx="8686800" cy="4802400"/>
          </a:xfrm>
          <a:prstGeom prst="rect">
            <a:avLst/>
          </a:prstGeom>
          <a:noFill/>
          <a:ln>
            <a:noFill/>
          </a:ln>
        </p:spPr>
        <p:txBody>
          <a:bodyPr anchorCtr="0" anchor="t" bIns="45700" lIns="91425" spcFirstLastPara="1" rIns="91425" wrap="square" tIns="45700">
            <a:spAutoFit/>
          </a:bodyPr>
          <a:lstStyle/>
          <a:p>
            <a:pPr indent="-342900" lvl="0" marL="457200" marR="0" rtl="0" algn="just">
              <a:lnSpc>
                <a:spcPct val="100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The world has seen immense development in the field of Internet technology which in turn with its many benefits has caused some problems as well and the biggest being -  diverse threat to the network security. </a:t>
            </a:r>
            <a:endParaRPr i="0" sz="1800" u="none" cap="none" strike="noStrike">
              <a:solidFill>
                <a:srgbClr val="000000"/>
              </a:solidFill>
              <a:latin typeface="Calibri"/>
              <a:ea typeface="Calibri"/>
              <a:cs typeface="Calibri"/>
              <a:sym typeface="Calibri"/>
            </a:endParaRPr>
          </a:p>
          <a:p>
            <a:pPr indent="-342900" lvl="0" marL="457200" marR="0" rtl="0" algn="just">
              <a:lnSpc>
                <a:spcPct val="100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Attackers have been found spreading malicious Uniform Resource Locators (URLs) to initiate attacks like phishing, spam and financial fraud for gathering sensitive information or capital. The prevention of malicious URL attacks requires more research to be performed for the accurate and efficient detection. </a:t>
            </a:r>
            <a:endParaRPr i="0" sz="1800" u="none" cap="none" strike="noStrike">
              <a:solidFill>
                <a:srgbClr val="000000"/>
              </a:solidFill>
              <a:latin typeface="Calibri"/>
              <a:ea typeface="Calibri"/>
              <a:cs typeface="Calibri"/>
              <a:sym typeface="Calibri"/>
            </a:endParaRPr>
          </a:p>
          <a:p>
            <a:pPr indent="-342900" lvl="0" marL="457200" marR="0" rtl="0" algn="just">
              <a:lnSpc>
                <a:spcPct val="100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Popular types of attacks using malicious URLs include: Drive-by Download, Phishing and Social Engineering, and Spam. Drive-by download refers to the (unintentional) download of malware upon just visiting a URL. </a:t>
            </a:r>
            <a:endParaRPr i="0" sz="1800" u="none" cap="none" strike="noStrike">
              <a:solidFill>
                <a:srgbClr val="000000"/>
              </a:solidFill>
              <a:latin typeface="Calibri"/>
              <a:ea typeface="Calibri"/>
              <a:cs typeface="Calibri"/>
              <a:sym typeface="Calibri"/>
            </a:endParaRPr>
          </a:p>
          <a:p>
            <a:pPr indent="-342900" lvl="0" marL="457200" marR="0" rtl="0" algn="just">
              <a:lnSpc>
                <a:spcPct val="100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Such attacks are usually carried out by exploiting vulnerabilities in plugins or inserting malicious code through JavaScript. Phishing and Social Engineering attacks trick the users into revealing private or sensitive information by pretending to be genuine web pages. Spam is the usage of unsolicited messages for the purpose of advertising or phishing</a:t>
            </a:r>
            <a:endParaRPr i="0" sz="1800" u="none" cap="none" strike="noStrike">
              <a:solidFill>
                <a:srgbClr val="000000"/>
              </a:solidFill>
              <a:latin typeface="Calibri"/>
              <a:ea typeface="Calibri"/>
              <a:cs typeface="Calibri"/>
              <a:sym typeface="Calibri"/>
            </a:endParaRPr>
          </a:p>
          <a:p>
            <a:pPr indent="-342900" lvl="0" marL="457200" marR="0" rtl="0" algn="just">
              <a:lnSpc>
                <a:spcPct val="100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Previously techniques like blacklisting regular expression and signature matching were applied but they were ineffective and inaccurate. </a:t>
            </a:r>
            <a:endParaRPr i="0" sz="1500" u="none" cap="none" strike="noStrike">
              <a:solidFill>
                <a:srgbClr val="000000"/>
              </a:solidFill>
              <a:latin typeface="Calibri"/>
              <a:ea typeface="Calibri"/>
              <a:cs typeface="Calibri"/>
              <a:sym typeface="Calibri"/>
            </a:endParaRPr>
          </a:p>
        </p:txBody>
      </p:sp>
      <p:pic>
        <p:nvPicPr>
          <p:cNvPr id="117" name="Google Shape;117;p3"/>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29f4b7495f_0_2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48" name="Google Shape;448;g129f4b7495f_0_2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449" name="Google Shape;449;g129f4b7495f_0_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50" name="Google Shape;450;g129f4b7495f_0_23"/>
          <p:cNvPicPr preferRelativeResize="0"/>
          <p:nvPr/>
        </p:nvPicPr>
        <p:blipFill>
          <a:blip r:embed="rId3">
            <a:alphaModFix/>
          </a:blip>
          <a:stretch>
            <a:fillRect/>
          </a:stretch>
        </p:blipFill>
        <p:spPr>
          <a:xfrm>
            <a:off x="274731" y="0"/>
            <a:ext cx="8594537"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29f4b7495f_0_3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57" name="Google Shape;457;g129f4b7495f_0_3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458" name="Google Shape;458;g129f4b7495f_0_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59" name="Google Shape;459;g129f4b7495f_0_31"/>
          <p:cNvPicPr preferRelativeResize="0"/>
          <p:nvPr/>
        </p:nvPicPr>
        <p:blipFill>
          <a:blip r:embed="rId3">
            <a:alphaModFix/>
          </a:blip>
          <a:stretch>
            <a:fillRect/>
          </a:stretch>
        </p:blipFill>
        <p:spPr>
          <a:xfrm>
            <a:off x="784600" y="0"/>
            <a:ext cx="7397849" cy="7026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29f4b7495f_0_3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66" name="Google Shape;466;g129f4b7495f_0_3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467" name="Google Shape;467;g129f4b7495f_0_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68" name="Google Shape;468;g129f4b7495f_0_39"/>
          <p:cNvPicPr preferRelativeResize="0"/>
          <p:nvPr/>
        </p:nvPicPr>
        <p:blipFill>
          <a:blip r:embed="rId3">
            <a:alphaModFix/>
          </a:blip>
          <a:stretch>
            <a:fillRect/>
          </a:stretch>
        </p:blipFill>
        <p:spPr>
          <a:xfrm>
            <a:off x="811286" y="0"/>
            <a:ext cx="7521428" cy="68579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29f4b7495f_0_4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75" name="Google Shape;475;g129f4b7495f_0_47"/>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476" name="Google Shape;476;g129f4b7495f_0_4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77" name="Google Shape;477;g129f4b7495f_0_47"/>
          <p:cNvPicPr preferRelativeResize="0"/>
          <p:nvPr/>
        </p:nvPicPr>
        <p:blipFill>
          <a:blip r:embed="rId3">
            <a:alphaModFix/>
          </a:blip>
          <a:stretch>
            <a:fillRect/>
          </a:stretch>
        </p:blipFill>
        <p:spPr>
          <a:xfrm>
            <a:off x="0" y="456028"/>
            <a:ext cx="9144001" cy="59459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29f4b7495f_0_5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84" name="Google Shape;484;g129f4b7495f_0_5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485" name="Google Shape;485;g129f4b7495f_0_5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86" name="Google Shape;486;g129f4b7495f_0_55"/>
          <p:cNvPicPr preferRelativeResize="0"/>
          <p:nvPr/>
        </p:nvPicPr>
        <p:blipFill>
          <a:blip r:embed="rId3">
            <a:alphaModFix/>
          </a:blip>
          <a:stretch>
            <a:fillRect/>
          </a:stretch>
        </p:blipFill>
        <p:spPr>
          <a:xfrm>
            <a:off x="481013" y="123825"/>
            <a:ext cx="8181975" cy="6610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29f4b7495f_0_6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493" name="Google Shape;493;g129f4b7495f_0_6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494" name="Google Shape;494;g129f4b7495f_0_6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95" name="Google Shape;495;g129f4b7495f_0_63"/>
          <p:cNvPicPr preferRelativeResize="0"/>
          <p:nvPr/>
        </p:nvPicPr>
        <p:blipFill>
          <a:blip r:embed="rId3">
            <a:alphaModFix/>
          </a:blip>
          <a:stretch>
            <a:fillRect/>
          </a:stretch>
        </p:blipFill>
        <p:spPr>
          <a:xfrm>
            <a:off x="885920" y="0"/>
            <a:ext cx="7372160" cy="68579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29f4b7495f_0_7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502" name="Google Shape;502;g129f4b7495f_0_7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503" name="Google Shape;503;g129f4b7495f_0_7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04" name="Google Shape;504;g129f4b7495f_0_71"/>
          <p:cNvPicPr preferRelativeResize="0"/>
          <p:nvPr/>
        </p:nvPicPr>
        <p:blipFill>
          <a:blip r:embed="rId3">
            <a:alphaModFix/>
          </a:blip>
          <a:stretch>
            <a:fillRect/>
          </a:stretch>
        </p:blipFill>
        <p:spPr>
          <a:xfrm>
            <a:off x="1529894" y="0"/>
            <a:ext cx="6084212" cy="6857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29f4b7495f_0_7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511" name="Google Shape;511;g129f4b7495f_0_7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512" name="Google Shape;512;g129f4b7495f_0_7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13" name="Google Shape;513;g129f4b7495f_0_79"/>
          <p:cNvPicPr preferRelativeResize="0"/>
          <p:nvPr/>
        </p:nvPicPr>
        <p:blipFill>
          <a:blip r:embed="rId3">
            <a:alphaModFix/>
          </a:blip>
          <a:stretch>
            <a:fillRect/>
          </a:stretch>
        </p:blipFill>
        <p:spPr>
          <a:xfrm>
            <a:off x="1037883" y="0"/>
            <a:ext cx="7068236" cy="68580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1109093c19e_0_3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a:p>
        </p:txBody>
      </p:sp>
      <p:sp>
        <p:nvSpPr>
          <p:cNvPr id="520" name="Google Shape;520;g1109093c19e_0_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21" name="Google Shape;521;g1109093c19e_0_32"/>
          <p:cNvPicPr preferRelativeResize="0"/>
          <p:nvPr/>
        </p:nvPicPr>
        <p:blipFill>
          <a:blip r:embed="rId3">
            <a:alphaModFix/>
          </a:blip>
          <a:stretch>
            <a:fillRect/>
          </a:stretch>
        </p:blipFill>
        <p:spPr>
          <a:xfrm>
            <a:off x="1672073" y="101400"/>
            <a:ext cx="6089755" cy="68580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29f4b7495f_0_1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528" name="Google Shape;528;g129f4b7495f_0_1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529" name="Google Shape;529;g129f4b7495f_0_1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30" name="Google Shape;530;g129f4b7495f_0_12"/>
          <p:cNvPicPr preferRelativeResize="0"/>
          <p:nvPr/>
        </p:nvPicPr>
        <p:blipFill>
          <a:blip r:embed="rId3">
            <a:alphaModFix/>
          </a:blip>
          <a:stretch>
            <a:fillRect/>
          </a:stretch>
        </p:blipFill>
        <p:spPr>
          <a:xfrm>
            <a:off x="2162175" y="423863"/>
            <a:ext cx="4819650" cy="601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f94fa90143_0_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24" name="Google Shape;124;gf94fa90143_0_26"/>
          <p:cNvSpPr txBox="1"/>
          <p:nvPr/>
        </p:nvSpPr>
        <p:spPr>
          <a:xfrm>
            <a:off x="825000" y="589050"/>
            <a:ext cx="7494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125" name="Google Shape;125;gf94fa90143_0_26"/>
          <p:cNvSpPr txBox="1"/>
          <p:nvPr/>
        </p:nvSpPr>
        <p:spPr>
          <a:xfrm>
            <a:off x="657300" y="915375"/>
            <a:ext cx="8089500" cy="57258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00000"/>
              </a:lnSpc>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A Kaspersky Catalogue from 2020 tells us that 85% of threats on the web were due to disinfected URLs. Around ⅓ of all existing URLs are found to be malicious in another research.</a:t>
            </a:r>
            <a:endParaRPr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Malicious URLs have been deemed the major factor in online security threats. Attackers can gain backdoor access to sensitive data by just sending one well disguised URL to an innocent person. Malicious URLs are the weapon of choice in Cyber Attacks [1].A survey shows that 75% of ransomware infected companies were using up to date protection systems.[2]</a:t>
            </a:r>
            <a:endParaRPr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Blacklisting methods are fast but they are again outdated in the era of ever evolving internet.In our previous research project we analyzed various models to detect Malicious URLs and compared their accuracies. Extending the project and its implementation we faced time boundings in the traditional CNN model but we did gain a stellar accuracy with this character embedded CNN model.</a:t>
            </a:r>
            <a:endParaRPr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Moving on we thought of finding of the URL features that are important or rather more relevant to the malicious or benign prediction, following through on this we proposed creating a voting algorithm that utilized all the other algorithms that we used before and also performed the same procedures by not including some URL features to find if they are more relevant that the others or not.</a:t>
            </a:r>
            <a:endParaRPr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26" name="Google Shape;126;gf94fa90143_0_26"/>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109093c19e_0_20"/>
          <p:cNvSpPr txBox="1"/>
          <p:nvPr>
            <p:ph type="title"/>
          </p:nvPr>
        </p:nvSpPr>
        <p:spPr>
          <a:xfrm>
            <a:off x="457200" y="4270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Implementation</a:t>
            </a:r>
            <a:endParaRPr/>
          </a:p>
        </p:txBody>
      </p:sp>
      <p:pic>
        <p:nvPicPr>
          <p:cNvPr id="537" name="Google Shape;537;g1109093c19e_0_20"/>
          <p:cNvPicPr preferRelativeResize="0"/>
          <p:nvPr/>
        </p:nvPicPr>
        <p:blipFill rotWithShape="1">
          <a:blip r:embed="rId3">
            <a:alphaModFix/>
          </a:blip>
          <a:srcRect b="0" l="0" r="0" t="0"/>
          <a:stretch/>
        </p:blipFill>
        <p:spPr>
          <a:xfrm>
            <a:off x="152400" y="1570038"/>
            <a:ext cx="8839202" cy="4098305"/>
          </a:xfrm>
          <a:prstGeom prst="rect">
            <a:avLst/>
          </a:prstGeom>
          <a:noFill/>
          <a:ln>
            <a:noFill/>
          </a:ln>
        </p:spPr>
      </p:pic>
      <p:pic>
        <p:nvPicPr>
          <p:cNvPr id="538" name="Google Shape;538;g1109093c19e_0_20"/>
          <p:cNvPicPr preferRelativeResize="0"/>
          <p:nvPr/>
        </p:nvPicPr>
        <p:blipFill rotWithShape="1">
          <a:blip r:embed="rId4">
            <a:alphaModFix/>
          </a:blip>
          <a:srcRect b="0" l="0" r="0" t="0"/>
          <a:stretch/>
        </p:blipFill>
        <p:spPr>
          <a:xfrm>
            <a:off x="0" y="0"/>
            <a:ext cx="2247900" cy="828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11e6459fe46_1_32"/>
          <p:cNvSpPr txBox="1"/>
          <p:nvPr>
            <p:ph type="title"/>
          </p:nvPr>
        </p:nvSpPr>
        <p:spPr>
          <a:xfrm>
            <a:off x="384550" y="-59562"/>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Implementation For Fusion System</a:t>
            </a:r>
            <a:endParaRPr/>
          </a:p>
        </p:txBody>
      </p:sp>
      <p:sp>
        <p:nvSpPr>
          <p:cNvPr id="545" name="Google Shape;545;g11e6459fe46_1_32"/>
          <p:cNvSpPr txBox="1"/>
          <p:nvPr>
            <p:ph idx="1" type="body"/>
          </p:nvPr>
        </p:nvSpPr>
        <p:spPr>
          <a:xfrm>
            <a:off x="384550" y="859175"/>
            <a:ext cx="8229600" cy="11430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360"/>
              </a:spcBef>
              <a:spcAft>
                <a:spcPts val="0"/>
              </a:spcAft>
              <a:buSzPct val="66176"/>
              <a:buNone/>
            </a:pPr>
            <a:r>
              <a:rPr lang="en-US"/>
              <a:t>Utilizing the Url vectors and Url features we convert the given user data and perform data engineering on it.</a:t>
            </a:r>
            <a:endParaRPr/>
          </a:p>
        </p:txBody>
      </p:sp>
      <p:sp>
        <p:nvSpPr>
          <p:cNvPr id="546" name="Google Shape;546;g11e6459fe46_1_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47" name="Google Shape;547;g11e6459fe46_1_32"/>
          <p:cNvPicPr preferRelativeResize="0"/>
          <p:nvPr/>
        </p:nvPicPr>
        <p:blipFill rotWithShape="1">
          <a:blip r:embed="rId3">
            <a:alphaModFix/>
          </a:blip>
          <a:srcRect b="0" l="0" r="0" t="0"/>
          <a:stretch/>
        </p:blipFill>
        <p:spPr>
          <a:xfrm>
            <a:off x="457200" y="1923575"/>
            <a:ext cx="8229600" cy="46291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11e6459fe46_1_40"/>
          <p:cNvSpPr txBox="1"/>
          <p:nvPr>
            <p:ph idx="1" type="body"/>
          </p:nvPr>
        </p:nvSpPr>
        <p:spPr>
          <a:xfrm>
            <a:off x="435900" y="205350"/>
            <a:ext cx="8250900" cy="1000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360"/>
              </a:spcBef>
              <a:spcAft>
                <a:spcPts val="0"/>
              </a:spcAft>
              <a:buSzPts val="1800"/>
              <a:buNone/>
            </a:pPr>
            <a:r>
              <a:rPr lang="en-US" sz="2400"/>
              <a:t>We are using gradio module in python to host a website and we take the input data and perform data engineering, then as the model predicts a value we display it on the page.</a:t>
            </a:r>
            <a:endParaRPr sz="2400"/>
          </a:p>
        </p:txBody>
      </p:sp>
      <p:sp>
        <p:nvSpPr>
          <p:cNvPr id="554" name="Google Shape;554;g11e6459fe46_1_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55" name="Google Shape;555;g11e6459fe46_1_40"/>
          <p:cNvPicPr preferRelativeResize="0"/>
          <p:nvPr/>
        </p:nvPicPr>
        <p:blipFill rotWithShape="1">
          <a:blip r:embed="rId3">
            <a:alphaModFix/>
          </a:blip>
          <a:srcRect b="0" l="0" r="0" t="0"/>
          <a:stretch/>
        </p:blipFill>
        <p:spPr>
          <a:xfrm>
            <a:off x="229900" y="1749400"/>
            <a:ext cx="8839200" cy="497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1e6459fe46_0_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62" name="Google Shape;562;g11e6459fe46_0_2"/>
          <p:cNvPicPr preferRelativeResize="0"/>
          <p:nvPr/>
        </p:nvPicPr>
        <p:blipFill rotWithShape="1">
          <a:blip r:embed="rId3">
            <a:alphaModFix/>
          </a:blip>
          <a:srcRect b="0" l="0" r="0" t="0"/>
          <a:stretch/>
        </p:blipFill>
        <p:spPr>
          <a:xfrm>
            <a:off x="121375" y="1641850"/>
            <a:ext cx="8901250" cy="5006950"/>
          </a:xfrm>
          <a:prstGeom prst="rect">
            <a:avLst/>
          </a:prstGeom>
          <a:noFill/>
          <a:ln>
            <a:noFill/>
          </a:ln>
        </p:spPr>
      </p:pic>
      <p:sp>
        <p:nvSpPr>
          <p:cNvPr id="563" name="Google Shape;563;g11e6459fe46_0_2"/>
          <p:cNvSpPr txBox="1"/>
          <p:nvPr/>
        </p:nvSpPr>
        <p:spPr>
          <a:xfrm>
            <a:off x="886300" y="276075"/>
            <a:ext cx="727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We can even create a remote link which anyone can access while our python notebook is running. All you need to do is copy the website link and give it a go.</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11e6459fe46_1_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70" name="Google Shape;570;g11e6459fe46_1_25"/>
          <p:cNvPicPr preferRelativeResize="0"/>
          <p:nvPr/>
        </p:nvPicPr>
        <p:blipFill rotWithShape="1">
          <a:blip r:embed="rId3">
            <a:alphaModFix/>
          </a:blip>
          <a:srcRect b="0" l="0" r="0" t="0"/>
          <a:stretch/>
        </p:blipFill>
        <p:spPr>
          <a:xfrm>
            <a:off x="58125" y="78170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1e6459fe46_1_49"/>
          <p:cNvSpPr txBox="1"/>
          <p:nvPr>
            <p:ph type="title"/>
          </p:nvPr>
        </p:nvSpPr>
        <p:spPr>
          <a:xfrm>
            <a:off x="435900" y="-5"/>
            <a:ext cx="7984500" cy="684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3000"/>
              <a:t>Final Review implementation</a:t>
            </a:r>
            <a:endParaRPr sz="3000"/>
          </a:p>
        </p:txBody>
      </p:sp>
      <p:sp>
        <p:nvSpPr>
          <p:cNvPr id="577" name="Google Shape;577;g11e6459fe46_1_4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78" name="Google Shape;578;g11e6459fe46_1_49"/>
          <p:cNvSpPr txBox="1"/>
          <p:nvPr/>
        </p:nvSpPr>
        <p:spPr>
          <a:xfrm>
            <a:off x="435900" y="624775"/>
            <a:ext cx="82509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Incorporating a voting system, to combine these algorithms and generate results basis on the majority owing to less time boundedness after eventual training. Also this model can be trained at the end of every day and further improved</a:t>
            </a:r>
            <a:r>
              <a:rPr lang="en-US" sz="2400">
                <a:latin typeface="Calibri"/>
                <a:ea typeface="Calibri"/>
                <a:cs typeface="Calibri"/>
                <a:sym typeface="Calibri"/>
              </a:rPr>
              <a:t>.(Code on the next slide).</a:t>
            </a:r>
            <a:endParaRPr b="0" i="0" sz="2400" u="none" cap="none" strike="noStrike">
              <a:solidFill>
                <a:srgbClr val="000000"/>
              </a:solidFill>
              <a:latin typeface="Calibri"/>
              <a:ea typeface="Calibri"/>
              <a:cs typeface="Calibri"/>
              <a:sym typeface="Calibri"/>
            </a:endParaRPr>
          </a:p>
        </p:txBody>
      </p:sp>
      <p:pic>
        <p:nvPicPr>
          <p:cNvPr id="579" name="Google Shape;579;g11e6459fe46_1_49"/>
          <p:cNvPicPr preferRelativeResize="0"/>
          <p:nvPr/>
        </p:nvPicPr>
        <p:blipFill rotWithShape="1">
          <a:blip r:embed="rId3">
            <a:alphaModFix/>
          </a:blip>
          <a:srcRect b="-2810" l="789" r="-789" t="2810"/>
          <a:stretch/>
        </p:blipFill>
        <p:spPr>
          <a:xfrm>
            <a:off x="769938" y="2461425"/>
            <a:ext cx="7316414" cy="41337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29f4b7495f_0_8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86" name="Google Shape;586;g129f4b7495f_0_88"/>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587" name="Google Shape;587;g129f4b7495f_0_8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88" name="Google Shape;588;g129f4b7495f_0_88"/>
          <p:cNvPicPr preferRelativeResize="0"/>
          <p:nvPr/>
        </p:nvPicPr>
        <p:blipFill>
          <a:blip r:embed="rId3">
            <a:alphaModFix/>
          </a:blip>
          <a:stretch>
            <a:fillRect/>
          </a:stretch>
        </p:blipFill>
        <p:spPr>
          <a:xfrm>
            <a:off x="1613350" y="0"/>
            <a:ext cx="5917302" cy="68580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109093c19e_1_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Results</a:t>
            </a:r>
            <a:endParaRPr/>
          </a:p>
        </p:txBody>
      </p:sp>
      <p:sp>
        <p:nvSpPr>
          <p:cNvPr id="595" name="Google Shape;595;g1109093c19e_1_3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marR="112725" rtl="0" algn="l">
              <a:lnSpc>
                <a:spcPct val="98918"/>
              </a:lnSpc>
              <a:spcBef>
                <a:spcPts val="2299"/>
              </a:spcBef>
              <a:spcAft>
                <a:spcPts val="0"/>
              </a:spcAft>
              <a:buClr>
                <a:schemeClr val="dk1"/>
              </a:buClr>
              <a:buSzPts val="1100"/>
              <a:buFont typeface="Arial"/>
              <a:buNone/>
            </a:pPr>
            <a:r>
              <a:rPr lang="en-US" sz="1800">
                <a:latin typeface="Times New Roman"/>
                <a:ea typeface="Times New Roman"/>
                <a:cs typeface="Times New Roman"/>
                <a:sym typeface="Times New Roman"/>
              </a:rPr>
              <a:t>In this paper, we have studied various methods for the evaluation of websites and their classification as malicious or benign. </a:t>
            </a:r>
            <a:endParaRPr sz="1800">
              <a:latin typeface="Times New Roman"/>
              <a:ea typeface="Times New Roman"/>
              <a:cs typeface="Times New Roman"/>
              <a:sym typeface="Times New Roman"/>
            </a:endParaRPr>
          </a:p>
          <a:p>
            <a:pPr indent="0" lvl="0" marL="0" marR="108296" rtl="0" algn="just">
              <a:lnSpc>
                <a:spcPct val="98918"/>
              </a:lnSpc>
              <a:spcBef>
                <a:spcPts val="38"/>
              </a:spcBef>
              <a:spcAft>
                <a:spcPts val="0"/>
              </a:spcAft>
              <a:buClr>
                <a:schemeClr val="dk1"/>
              </a:buClr>
              <a:buSzPts val="1100"/>
              <a:buFont typeface="Arial"/>
              <a:buNone/>
            </a:pPr>
            <a:r>
              <a:rPr lang="en-US" sz="1800">
                <a:latin typeface="Times New Roman"/>
                <a:ea typeface="Times New Roman"/>
                <a:cs typeface="Times New Roman"/>
                <a:sym typeface="Times New Roman"/>
              </a:rPr>
              <a:t>We have used a way </a:t>
            </a:r>
            <a:endParaRPr sz="1800">
              <a:latin typeface="Times New Roman"/>
              <a:ea typeface="Times New Roman"/>
              <a:cs typeface="Times New Roman"/>
              <a:sym typeface="Times New Roman"/>
            </a:endParaRPr>
          </a:p>
          <a:p>
            <a:pPr indent="0" lvl="0" marL="0" marR="111362" rtl="0" algn="just">
              <a:lnSpc>
                <a:spcPct val="98918"/>
              </a:lnSpc>
              <a:spcBef>
                <a:spcPts val="38"/>
              </a:spcBef>
              <a:spcAft>
                <a:spcPts val="0"/>
              </a:spcAft>
              <a:buClr>
                <a:schemeClr val="dk1"/>
              </a:buClr>
              <a:buSzPts val="1100"/>
              <a:buFont typeface="Arial"/>
              <a:buNone/>
            </a:pPr>
            <a:r>
              <a:rPr lang="en-US" sz="1800">
                <a:latin typeface="Times New Roman"/>
                <a:ea typeface="Times New Roman"/>
                <a:cs typeface="Times New Roman"/>
                <a:sym typeface="Times New Roman"/>
              </a:rPr>
              <a:t>The comparison that has been done here is between a convoluted neural network to detect malicious URLs and URL vectors to detect malicious internet addresses present in the database. Two different databases were utilised to get the results. </a:t>
            </a:r>
            <a:endParaRPr sz="1800">
              <a:latin typeface="Times New Roman"/>
              <a:ea typeface="Times New Roman"/>
              <a:cs typeface="Times New Roman"/>
              <a:sym typeface="Times New Roman"/>
            </a:endParaRPr>
          </a:p>
          <a:p>
            <a:pPr indent="0" lvl="0" marL="0" marR="104775" rtl="0" algn="l">
              <a:lnSpc>
                <a:spcPct val="88576"/>
              </a:lnSpc>
              <a:spcBef>
                <a:spcPts val="0"/>
              </a:spcBef>
              <a:spcAft>
                <a:spcPts val="0"/>
              </a:spcAft>
              <a:buSzPts val="1800"/>
              <a:buNone/>
            </a:pPr>
            <a:r>
              <a:t/>
            </a:r>
            <a:endParaRPr sz="1800"/>
          </a:p>
          <a:p>
            <a:pPr indent="0" lvl="0" marL="0" marR="104775" rtl="0" algn="l">
              <a:lnSpc>
                <a:spcPct val="88576"/>
              </a:lnSpc>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The convoluted neural networks had the following output - </a:t>
            </a:r>
            <a:endParaRPr sz="1800">
              <a:latin typeface="Times New Roman"/>
              <a:ea typeface="Times New Roman"/>
              <a:cs typeface="Times New Roman"/>
              <a:sym typeface="Times New Roman"/>
            </a:endParaRPr>
          </a:p>
          <a:p>
            <a:pPr indent="0" lvl="0" marL="0" rtl="0" algn="l">
              <a:lnSpc>
                <a:spcPct val="100000"/>
              </a:lnSpc>
              <a:spcBef>
                <a:spcPts val="360"/>
              </a:spcBef>
              <a:spcAft>
                <a:spcPts val="0"/>
              </a:spcAft>
              <a:buSzPts val="1800"/>
              <a:buNone/>
            </a:pPr>
            <a:r>
              <a:t/>
            </a:r>
            <a:endParaRPr sz="1800"/>
          </a:p>
        </p:txBody>
      </p:sp>
      <p:sp>
        <p:nvSpPr>
          <p:cNvPr id="596" name="Google Shape;596;g1109093c19e_1_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97" name="Google Shape;597;g1109093c19e_1_33"/>
          <p:cNvPicPr preferRelativeResize="0"/>
          <p:nvPr/>
        </p:nvPicPr>
        <p:blipFill rotWithShape="1">
          <a:blip r:embed="rId3">
            <a:alphaModFix/>
          </a:blip>
          <a:srcRect b="0" l="0" r="0" t="0"/>
          <a:stretch/>
        </p:blipFill>
        <p:spPr>
          <a:xfrm>
            <a:off x="0" y="0"/>
            <a:ext cx="2247900" cy="828675"/>
          </a:xfrm>
          <a:prstGeom prst="rect">
            <a:avLst/>
          </a:prstGeom>
          <a:noFill/>
          <a:ln>
            <a:noFill/>
          </a:ln>
        </p:spPr>
      </p:pic>
      <p:pic>
        <p:nvPicPr>
          <p:cNvPr id="598" name="Google Shape;598;g1109093c19e_1_33"/>
          <p:cNvPicPr preferRelativeResize="0"/>
          <p:nvPr/>
        </p:nvPicPr>
        <p:blipFill rotWithShape="1">
          <a:blip r:embed="rId4">
            <a:alphaModFix/>
          </a:blip>
          <a:srcRect b="0" l="0" r="0" t="0"/>
          <a:stretch/>
        </p:blipFill>
        <p:spPr>
          <a:xfrm>
            <a:off x="676038" y="4606900"/>
            <a:ext cx="4333875" cy="2114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109093c19e_1_42"/>
          <p:cNvSpPr txBox="1"/>
          <p:nvPr>
            <p:ph idx="1" type="body"/>
          </p:nvPr>
        </p:nvSpPr>
        <p:spPr>
          <a:xfrm>
            <a:off x="457200" y="263475"/>
            <a:ext cx="8229600" cy="6376500"/>
          </a:xfrm>
          <a:prstGeom prst="rect">
            <a:avLst/>
          </a:prstGeom>
          <a:noFill/>
          <a:ln>
            <a:noFill/>
          </a:ln>
        </p:spPr>
        <p:txBody>
          <a:bodyPr anchorCtr="0" anchor="t" bIns="45700" lIns="91425" spcFirstLastPara="1" rIns="91425" wrap="square" tIns="45700">
            <a:normAutofit lnSpcReduction="20000"/>
          </a:bodyPr>
          <a:lstStyle/>
          <a:p>
            <a:pPr indent="0" lvl="0" marL="0" marR="99447" rtl="0" algn="just">
              <a:lnSpc>
                <a:spcPct val="98918"/>
              </a:lnSpc>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As it is evident from the classification report that the CNN model provides us with great accuracy. Also looking at the confusion matrix the false prediction for both the positive and negative values is low as compared to the correct predictions. </a:t>
            </a:r>
            <a:endParaRPr sz="1800">
              <a:latin typeface="Times New Roman"/>
              <a:ea typeface="Times New Roman"/>
              <a:cs typeface="Times New Roman"/>
              <a:sym typeface="Times New Roman"/>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0"/>
              </a:spcBef>
              <a:spcAft>
                <a:spcPts val="0"/>
              </a:spcAft>
              <a:buSzPts val="1800"/>
              <a:buNone/>
            </a:pPr>
            <a:r>
              <a:rPr lang="en-US" sz="1800">
                <a:latin typeface="Times New Roman"/>
                <a:ea typeface="Times New Roman"/>
                <a:cs typeface="Times New Roman"/>
                <a:sym typeface="Times New Roman"/>
              </a:rPr>
              <a:t>Now, coming to the URL vectors, the output received are as follows -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marR="102692" rtl="0" algn="l">
              <a:lnSpc>
                <a:spcPct val="98918"/>
              </a:lnSpc>
              <a:spcBef>
                <a:spcPts val="0"/>
              </a:spcBef>
              <a:spcAft>
                <a:spcPts val="0"/>
              </a:spcAft>
              <a:buSzPts val="1800"/>
              <a:buNone/>
            </a:pPr>
            <a:r>
              <a:rPr lang="en-US" sz="1800">
                <a:latin typeface="Times New Roman"/>
                <a:ea typeface="Times New Roman"/>
                <a:cs typeface="Times New Roman"/>
                <a:sym typeface="Times New Roman"/>
              </a:rPr>
              <a:t>The accuracy achieved here using the URL vectors is quite similar to the one received with the CNN model but the confusion matrix can be seen as being not as good as the one seen in CNN.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l">
              <a:lnSpc>
                <a:spcPct val="100000"/>
              </a:lnSpc>
              <a:spcBef>
                <a:spcPts val="360"/>
              </a:spcBef>
              <a:spcAft>
                <a:spcPts val="0"/>
              </a:spcAft>
              <a:buSzPts val="1800"/>
              <a:buNone/>
            </a:pPr>
            <a:r>
              <a:t/>
            </a:r>
            <a:endParaRPr b="1" sz="1800"/>
          </a:p>
          <a:p>
            <a:pPr indent="0" lvl="0" marL="0" rtl="0" algn="l">
              <a:lnSpc>
                <a:spcPct val="100000"/>
              </a:lnSpc>
              <a:spcBef>
                <a:spcPts val="360"/>
              </a:spcBef>
              <a:spcAft>
                <a:spcPts val="0"/>
              </a:spcAft>
              <a:buSzPts val="1800"/>
              <a:buNone/>
            </a:pPr>
            <a:r>
              <a:t/>
            </a:r>
            <a:endParaRPr sz="1800"/>
          </a:p>
        </p:txBody>
      </p:sp>
      <p:sp>
        <p:nvSpPr>
          <p:cNvPr id="605" name="Google Shape;605;g1109093c19e_1_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06" name="Google Shape;606;g1109093c19e_1_42"/>
          <p:cNvPicPr preferRelativeResize="0"/>
          <p:nvPr/>
        </p:nvPicPr>
        <p:blipFill rotWithShape="1">
          <a:blip r:embed="rId3">
            <a:alphaModFix/>
          </a:blip>
          <a:srcRect b="0" l="0" r="0" t="0"/>
          <a:stretch/>
        </p:blipFill>
        <p:spPr>
          <a:xfrm>
            <a:off x="457200" y="1149725"/>
            <a:ext cx="2733675" cy="1047750"/>
          </a:xfrm>
          <a:prstGeom prst="rect">
            <a:avLst/>
          </a:prstGeom>
          <a:noFill/>
          <a:ln>
            <a:noFill/>
          </a:ln>
        </p:spPr>
      </p:pic>
      <p:pic>
        <p:nvPicPr>
          <p:cNvPr id="607" name="Google Shape;607;g1109093c19e_1_42"/>
          <p:cNvPicPr preferRelativeResize="0"/>
          <p:nvPr/>
        </p:nvPicPr>
        <p:blipFill rotWithShape="1">
          <a:blip r:embed="rId4">
            <a:alphaModFix/>
          </a:blip>
          <a:srcRect b="0" l="0" r="0" t="0"/>
          <a:stretch/>
        </p:blipFill>
        <p:spPr>
          <a:xfrm>
            <a:off x="617025" y="2648175"/>
            <a:ext cx="3617903" cy="1763625"/>
          </a:xfrm>
          <a:prstGeom prst="rect">
            <a:avLst/>
          </a:prstGeom>
          <a:noFill/>
          <a:ln>
            <a:noFill/>
          </a:ln>
        </p:spPr>
      </p:pic>
      <p:pic>
        <p:nvPicPr>
          <p:cNvPr id="608" name="Google Shape;608;g1109093c19e_1_42"/>
          <p:cNvPicPr preferRelativeResize="0"/>
          <p:nvPr/>
        </p:nvPicPr>
        <p:blipFill rotWithShape="1">
          <a:blip r:embed="rId5">
            <a:alphaModFix/>
          </a:blip>
          <a:srcRect b="0" l="0" r="0" t="0"/>
          <a:stretch/>
        </p:blipFill>
        <p:spPr>
          <a:xfrm>
            <a:off x="968850" y="5388900"/>
            <a:ext cx="2471050" cy="967450"/>
          </a:xfrm>
          <a:prstGeom prst="rect">
            <a:avLst/>
          </a:prstGeom>
          <a:noFill/>
          <a:ln>
            <a:noFill/>
          </a:ln>
        </p:spPr>
      </p:pic>
      <p:pic>
        <p:nvPicPr>
          <p:cNvPr id="609" name="Google Shape;609;g1109093c19e_1_42"/>
          <p:cNvPicPr preferRelativeResize="0"/>
          <p:nvPr/>
        </p:nvPicPr>
        <p:blipFill rotWithShape="1">
          <a:blip r:embed="rId6">
            <a:alphaModFix/>
          </a:blip>
          <a:srcRect b="0" l="0" r="0" t="0"/>
          <a:stretch/>
        </p:blipFill>
        <p:spPr>
          <a:xfrm>
            <a:off x="0" y="0"/>
            <a:ext cx="2247900" cy="828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1256750a3ee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16" name="Google Shape;616;g1256750a3ee_0_0"/>
          <p:cNvPicPr preferRelativeResize="0"/>
          <p:nvPr/>
        </p:nvPicPr>
        <p:blipFill rotWithShape="1">
          <a:blip r:embed="rId3">
            <a:alphaModFix/>
          </a:blip>
          <a:srcRect b="0" l="0" r="0" t="0"/>
          <a:stretch/>
        </p:blipFill>
        <p:spPr>
          <a:xfrm>
            <a:off x="907600" y="2513625"/>
            <a:ext cx="7518500" cy="2376425"/>
          </a:xfrm>
          <a:prstGeom prst="rect">
            <a:avLst/>
          </a:prstGeom>
          <a:noFill/>
          <a:ln>
            <a:noFill/>
          </a:ln>
        </p:spPr>
      </p:pic>
      <p:sp>
        <p:nvSpPr>
          <p:cNvPr id="617" name="Google Shape;617;g1256750a3ee_0_0"/>
          <p:cNvSpPr txBox="1"/>
          <p:nvPr/>
        </p:nvSpPr>
        <p:spPr>
          <a:xfrm>
            <a:off x="1031600" y="552125"/>
            <a:ext cx="7540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With our proposed voting algorithm model we observe an increase in Accuracy by almost 2% because the prediction is done on a combined basis of 3 algorithms. This is better than CNN and even promises a better confusion matrix.</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109093c19e_0_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24"/>
              </a:spcBef>
              <a:spcAft>
                <a:spcPts val="0"/>
              </a:spcAft>
              <a:buClr>
                <a:schemeClr val="dk1"/>
              </a:buClr>
              <a:buSzPts val="1100"/>
              <a:buFont typeface="Arial"/>
              <a:buNone/>
            </a:pPr>
            <a:r>
              <a:rPr lang="en-US" sz="1700"/>
              <a:t>Our motivations were derived from the following needs:- </a:t>
            </a:r>
            <a:endParaRPr sz="1700"/>
          </a:p>
          <a:p>
            <a:pPr indent="-336550" lvl="0" marL="457200" marR="628079" rtl="0" algn="l">
              <a:lnSpc>
                <a:spcPct val="98918"/>
              </a:lnSpc>
              <a:spcBef>
                <a:spcPts val="25"/>
              </a:spcBef>
              <a:spcAft>
                <a:spcPts val="0"/>
              </a:spcAft>
              <a:buSzPts val="1700"/>
              <a:buChar char="●"/>
            </a:pPr>
            <a:r>
              <a:rPr lang="en-US" sz="1600"/>
              <a:t>75</a:t>
            </a:r>
            <a:r>
              <a:rPr lang="en-US" sz="1700"/>
              <a:t>% of the world’s organisations witnessed phishing attacks in 2020 only. </a:t>
            </a:r>
            <a:endParaRPr sz="1700"/>
          </a:p>
          <a:p>
            <a:pPr indent="-336550" lvl="0" marL="457200" marR="628079" rtl="0" algn="l">
              <a:lnSpc>
                <a:spcPct val="98918"/>
              </a:lnSpc>
              <a:spcBef>
                <a:spcPts val="0"/>
              </a:spcBef>
              <a:spcAft>
                <a:spcPts val="0"/>
              </a:spcAft>
              <a:buSzPts val="1700"/>
              <a:buFont typeface="Calibri"/>
              <a:buChar char="●"/>
            </a:pPr>
            <a:r>
              <a:rPr lang="en-US" sz="1700"/>
              <a:t>96% of phishing attacks arrive by emails containing a malicious URL. </a:t>
            </a:r>
            <a:endParaRPr sz="1700"/>
          </a:p>
          <a:p>
            <a:pPr indent="0" lvl="0" marL="0" marR="105770" rtl="0" algn="just">
              <a:lnSpc>
                <a:spcPct val="98918"/>
              </a:lnSpc>
              <a:spcBef>
                <a:spcPts val="1463"/>
              </a:spcBef>
              <a:spcAft>
                <a:spcPts val="0"/>
              </a:spcAft>
              <a:buClr>
                <a:schemeClr val="dk1"/>
              </a:buClr>
              <a:buSzPts val="1100"/>
              <a:buFont typeface="Arial"/>
              <a:buNone/>
            </a:pPr>
            <a:r>
              <a:rPr lang="en-US" sz="1700"/>
              <a:t>These attacks further cause a lot of damage to society. Some attacks may install spyware, ransomware etc. India saw a huge incline in ransomware based attacks in 2020 and was the 6th most affected country in the world. </a:t>
            </a:r>
            <a:endParaRPr sz="1700"/>
          </a:p>
          <a:p>
            <a:pPr indent="0" lvl="0" marL="0" marR="103187" rtl="0" algn="l">
              <a:lnSpc>
                <a:spcPct val="98918"/>
              </a:lnSpc>
              <a:spcBef>
                <a:spcPts val="38"/>
              </a:spcBef>
              <a:spcAft>
                <a:spcPts val="0"/>
              </a:spcAft>
              <a:buClr>
                <a:schemeClr val="dk1"/>
              </a:buClr>
              <a:buSzPts val="1100"/>
              <a:buFont typeface="Arial"/>
              <a:buNone/>
            </a:pPr>
            <a:r>
              <a:rPr lang="en-US" sz="1700"/>
              <a:t>Trend Micro Incorporated announced that it blocked 40.9 billion email threats, malicious files and malicious URLs for its customers worldwide in the first half of 2021. The present detection technique of blacklisting in a database fails at detecting new variations of malicious URLs. The shortened versions of the URLs (bit.ly) are not checked because they do not reveal the destination. </a:t>
            </a:r>
            <a:endParaRPr sz="1700"/>
          </a:p>
          <a:p>
            <a:pPr indent="0" lvl="0" marL="0" marR="105275" rtl="0" algn="just">
              <a:lnSpc>
                <a:spcPct val="98918"/>
              </a:lnSpc>
              <a:spcBef>
                <a:spcPts val="38"/>
              </a:spcBef>
              <a:spcAft>
                <a:spcPts val="0"/>
              </a:spcAft>
              <a:buSzPts val="1800"/>
              <a:buNone/>
            </a:pPr>
            <a:r>
              <a:rPr lang="en-US" sz="1700"/>
              <a:t>We plan to develop a deep learning model that can overcome these problems and effectively start detecting new and varied versions of URL attacks. We will extract in-depth lexical features from URL strings namely – lexical features, content-based and host-based features.</a:t>
            </a:r>
            <a:endParaRPr sz="1700"/>
          </a:p>
        </p:txBody>
      </p:sp>
      <p:sp>
        <p:nvSpPr>
          <p:cNvPr id="133" name="Google Shape;133;g1109093c19e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34" name="Google Shape;134;g1109093c19e_0_0"/>
          <p:cNvSpPr txBox="1"/>
          <p:nvPr/>
        </p:nvSpPr>
        <p:spPr>
          <a:xfrm>
            <a:off x="3211350" y="391875"/>
            <a:ext cx="26451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Motivation</a:t>
            </a:r>
            <a:endParaRPr b="0" i="0" sz="3200" u="none" cap="none" strike="noStrike">
              <a:solidFill>
                <a:srgbClr val="000000"/>
              </a:solidFill>
              <a:latin typeface="Arial"/>
              <a:ea typeface="Arial"/>
              <a:cs typeface="Arial"/>
              <a:sym typeface="Arial"/>
            </a:endParaRPr>
          </a:p>
        </p:txBody>
      </p:sp>
      <p:pic>
        <p:nvPicPr>
          <p:cNvPr id="135" name="Google Shape;135;g1109093c19e_0_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022e53a436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References</a:t>
            </a:r>
            <a:endParaRPr/>
          </a:p>
        </p:txBody>
      </p:sp>
      <p:sp>
        <p:nvSpPr>
          <p:cNvPr id="624" name="Google Shape;624;g1022e53a436_0_0"/>
          <p:cNvSpPr txBox="1"/>
          <p:nvPr>
            <p:ph idx="1" type="body"/>
          </p:nvPr>
        </p:nvSpPr>
        <p:spPr>
          <a:xfrm>
            <a:off x="457200" y="1600200"/>
            <a:ext cx="8229600" cy="4557900"/>
          </a:xfrm>
          <a:prstGeom prst="rect">
            <a:avLst/>
          </a:prstGeom>
          <a:noFill/>
          <a:ln>
            <a:noFill/>
          </a:ln>
        </p:spPr>
        <p:txBody>
          <a:bodyPr anchorCtr="0" anchor="t" bIns="45700" lIns="91425" spcFirstLastPara="1" rIns="91425" wrap="square" tIns="45700">
            <a:normAutofit fontScale="25000" lnSpcReduction="20000"/>
          </a:bodyPr>
          <a:lstStyle/>
          <a:p>
            <a:pPr indent="0" lvl="0" marL="457200" rtl="0" algn="l">
              <a:lnSpc>
                <a:spcPct val="100000"/>
              </a:lnSpc>
              <a:spcBef>
                <a:spcPts val="0"/>
              </a:spcBef>
              <a:spcAft>
                <a:spcPts val="0"/>
              </a:spcAft>
              <a:buNone/>
            </a:pPr>
            <a:r>
              <a:rPr lang="en-US" sz="8683"/>
              <a:t>[1]. https://www.vircom.com/blog/what-is-a-malicious-url/ - Joey Tanny</a:t>
            </a:r>
            <a:endParaRPr sz="8683"/>
          </a:p>
          <a:p>
            <a:pPr indent="0" lvl="0" marL="457200" rtl="0" algn="l">
              <a:lnSpc>
                <a:spcPct val="100000"/>
              </a:lnSpc>
              <a:spcBef>
                <a:spcPts val="0"/>
              </a:spcBef>
              <a:spcAft>
                <a:spcPts val="0"/>
              </a:spcAft>
              <a:buClr>
                <a:schemeClr val="dk1"/>
              </a:buClr>
              <a:buSzPts val="275"/>
              <a:buFont typeface="Arial"/>
              <a:buNone/>
            </a:pPr>
            <a:r>
              <a:t/>
            </a:r>
            <a:endParaRPr sz="8683"/>
          </a:p>
          <a:p>
            <a:pPr indent="0" lvl="0" marL="457200" rtl="0" algn="l">
              <a:lnSpc>
                <a:spcPct val="100000"/>
              </a:lnSpc>
              <a:spcBef>
                <a:spcPts val="0"/>
              </a:spcBef>
              <a:spcAft>
                <a:spcPts val="0"/>
              </a:spcAft>
              <a:buNone/>
            </a:pPr>
            <a:r>
              <a:rPr lang="en-US" sz="8683"/>
              <a:t>[2]. https://purplesec.us/resources/cyber-security-statistics/ -Jason, Purplesec author</a:t>
            </a:r>
            <a:endParaRPr sz="8683"/>
          </a:p>
          <a:p>
            <a:pPr indent="0" lvl="0" marL="457200" rtl="0" algn="l">
              <a:lnSpc>
                <a:spcPct val="100000"/>
              </a:lnSpc>
              <a:spcBef>
                <a:spcPts val="0"/>
              </a:spcBef>
              <a:spcAft>
                <a:spcPts val="0"/>
              </a:spcAft>
              <a:buClr>
                <a:schemeClr val="dk1"/>
              </a:buClr>
              <a:buSzPts val="275"/>
              <a:buFont typeface="Arial"/>
              <a:buNone/>
            </a:pPr>
            <a:r>
              <a:t/>
            </a:r>
            <a:endParaRPr sz="8683"/>
          </a:p>
          <a:p>
            <a:pPr indent="0" lvl="0" marL="457200" rtl="0" algn="l">
              <a:lnSpc>
                <a:spcPct val="100000"/>
              </a:lnSpc>
              <a:spcBef>
                <a:spcPts val="0"/>
              </a:spcBef>
              <a:spcAft>
                <a:spcPts val="0"/>
              </a:spcAft>
              <a:buClr>
                <a:schemeClr val="dk1"/>
              </a:buClr>
              <a:buSzPts val="275"/>
              <a:buFont typeface="Arial"/>
              <a:buNone/>
            </a:pPr>
            <a:r>
              <a:rPr lang="en-US" sz="8683"/>
              <a:t>[3]. Vazhayil, Anu &amp; Ravi, Vinayakumar &amp; Kp, Soman. (2018). Comparative Study of the</a:t>
            </a:r>
            <a:endParaRPr sz="8683"/>
          </a:p>
          <a:p>
            <a:pPr indent="0" lvl="0" marL="457200" rtl="0" algn="l">
              <a:lnSpc>
                <a:spcPct val="100000"/>
              </a:lnSpc>
              <a:spcBef>
                <a:spcPts val="0"/>
              </a:spcBef>
              <a:spcAft>
                <a:spcPts val="0"/>
              </a:spcAft>
              <a:buClr>
                <a:schemeClr val="dk1"/>
              </a:buClr>
              <a:buSzPts val="275"/>
              <a:buFont typeface="Arial"/>
              <a:buNone/>
            </a:pPr>
            <a:r>
              <a:rPr lang="en-US" sz="8683"/>
              <a:t>Detection of Malicious URLs Using Shallow and Deep Networks. 1-6.</a:t>
            </a:r>
            <a:endParaRPr sz="8683"/>
          </a:p>
          <a:p>
            <a:pPr indent="0" lvl="0" marL="457200" rtl="0" algn="l">
              <a:lnSpc>
                <a:spcPct val="100000"/>
              </a:lnSpc>
              <a:spcBef>
                <a:spcPts val="0"/>
              </a:spcBef>
              <a:spcAft>
                <a:spcPts val="0"/>
              </a:spcAft>
              <a:buNone/>
            </a:pPr>
            <a:r>
              <a:rPr lang="en-US" sz="8683"/>
              <a:t>10.1109/ICCCNT.2018.8494159.</a:t>
            </a:r>
            <a:endParaRPr sz="8683"/>
          </a:p>
          <a:p>
            <a:pPr indent="0" lvl="0" marL="457200" rtl="0" algn="l">
              <a:lnSpc>
                <a:spcPct val="100000"/>
              </a:lnSpc>
              <a:spcBef>
                <a:spcPts val="0"/>
              </a:spcBef>
              <a:spcAft>
                <a:spcPts val="0"/>
              </a:spcAft>
              <a:buClr>
                <a:schemeClr val="dk1"/>
              </a:buClr>
              <a:buSzPts val="275"/>
              <a:buFont typeface="Arial"/>
              <a:buNone/>
            </a:pPr>
            <a:r>
              <a:t/>
            </a:r>
            <a:endParaRPr sz="8683"/>
          </a:p>
          <a:p>
            <a:pPr indent="0" lvl="0" marL="457200" rtl="0" algn="l">
              <a:lnSpc>
                <a:spcPct val="100000"/>
              </a:lnSpc>
              <a:spcBef>
                <a:spcPts val="0"/>
              </a:spcBef>
              <a:spcAft>
                <a:spcPts val="0"/>
              </a:spcAft>
              <a:buClr>
                <a:schemeClr val="dk1"/>
              </a:buClr>
              <a:buSzPts val="275"/>
              <a:buFont typeface="Arial"/>
              <a:buNone/>
            </a:pPr>
            <a:r>
              <a:rPr lang="en-US" sz="8683"/>
              <a:t>[4]. B. Liang, J. Huang, F. Liu, D. Wang, D. Dong, and Z. Liang, “Maliciousweb pages detection</a:t>
            </a:r>
            <a:endParaRPr sz="8683"/>
          </a:p>
          <a:p>
            <a:pPr indent="0" lvl="0" marL="457200" rtl="0" algn="l">
              <a:lnSpc>
                <a:spcPct val="100000"/>
              </a:lnSpc>
              <a:spcBef>
                <a:spcPts val="0"/>
              </a:spcBef>
              <a:spcAft>
                <a:spcPts val="0"/>
              </a:spcAft>
              <a:buClr>
                <a:schemeClr val="dk1"/>
              </a:buClr>
              <a:buSzPts val="275"/>
              <a:buFont typeface="Arial"/>
              <a:buNone/>
            </a:pPr>
            <a:r>
              <a:rPr lang="en-US" sz="8683"/>
              <a:t>based on abnormal visibility recognition,” in E-Business and Information System Security, 2009.</a:t>
            </a:r>
            <a:endParaRPr sz="8683"/>
          </a:p>
          <a:p>
            <a:pPr indent="0" lvl="0" marL="457200" rtl="0" algn="l">
              <a:lnSpc>
                <a:spcPct val="100000"/>
              </a:lnSpc>
              <a:spcBef>
                <a:spcPts val="0"/>
              </a:spcBef>
              <a:spcAft>
                <a:spcPts val="0"/>
              </a:spcAft>
              <a:buClr>
                <a:schemeClr val="dk1"/>
              </a:buClr>
              <a:buSzPts val="275"/>
              <a:buFont typeface="Arial"/>
              <a:buNone/>
            </a:pPr>
            <a:r>
              <a:rPr lang="en-US" sz="8683"/>
              <a:t>EBISS’09. Interna-tional Conference on. IEEE, 2009, pp. 1–5.</a:t>
            </a:r>
            <a:endParaRPr sz="8683"/>
          </a:p>
          <a:p>
            <a:pPr indent="0" lvl="0" marL="457200" rtl="0" algn="l">
              <a:lnSpc>
                <a:spcPct val="100000"/>
              </a:lnSpc>
              <a:spcBef>
                <a:spcPts val="0"/>
              </a:spcBef>
              <a:spcAft>
                <a:spcPts val="0"/>
              </a:spcAft>
              <a:buNone/>
            </a:pPr>
            <a:r>
              <a:t/>
            </a:r>
            <a:endParaRPr/>
          </a:p>
          <a:p>
            <a:pPr indent="0" lvl="0" marL="0" rtl="0" algn="l">
              <a:lnSpc>
                <a:spcPct val="100000"/>
              </a:lnSpc>
              <a:spcBef>
                <a:spcPts val="360"/>
              </a:spcBef>
              <a:spcAft>
                <a:spcPts val="0"/>
              </a:spcAft>
              <a:buSzPct val="56250"/>
              <a:buNone/>
            </a:pPr>
            <a:r>
              <a:t/>
            </a:r>
            <a:endParaRPr/>
          </a:p>
          <a:p>
            <a:pPr indent="0" lvl="0" marL="0" rtl="0" algn="l">
              <a:lnSpc>
                <a:spcPct val="100000"/>
              </a:lnSpc>
              <a:spcBef>
                <a:spcPts val="360"/>
              </a:spcBef>
              <a:spcAft>
                <a:spcPts val="0"/>
              </a:spcAft>
              <a:buSzPct val="56250"/>
              <a:buNone/>
            </a:pPr>
            <a:r>
              <a:t/>
            </a:r>
            <a:endParaRPr/>
          </a:p>
        </p:txBody>
      </p:sp>
      <p:sp>
        <p:nvSpPr>
          <p:cNvPr id="625" name="Google Shape;625;g1022e53a436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26" name="Google Shape;626;g1022e53a436_0_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29cbbaadff_0_11"/>
          <p:cNvSpPr txBox="1"/>
          <p:nvPr>
            <p:ph idx="1" type="body"/>
          </p:nvPr>
        </p:nvSpPr>
        <p:spPr>
          <a:xfrm>
            <a:off x="357800" y="1540575"/>
            <a:ext cx="8229600" cy="4619100"/>
          </a:xfrm>
          <a:prstGeom prst="rect">
            <a:avLst/>
          </a:prstGeom>
        </p:spPr>
        <p:txBody>
          <a:bodyPr anchorCtr="0" anchor="t" bIns="45700" lIns="91425" spcFirstLastPara="1" rIns="91425" wrap="square" tIns="45700">
            <a:normAutofit fontScale="32500" lnSpcReduction="10000"/>
          </a:bodyPr>
          <a:lstStyle/>
          <a:p>
            <a:pPr indent="0" lvl="0" marL="457200" rtl="0" algn="l">
              <a:spcBef>
                <a:spcPts val="0"/>
              </a:spcBef>
              <a:spcAft>
                <a:spcPts val="0"/>
              </a:spcAft>
              <a:buNone/>
            </a:pPr>
            <a:r>
              <a:t/>
            </a:r>
            <a:endParaRPr sz="6283"/>
          </a:p>
          <a:p>
            <a:pPr indent="0" lvl="0" marL="457200" rtl="0" algn="l">
              <a:spcBef>
                <a:spcPts val="0"/>
              </a:spcBef>
              <a:spcAft>
                <a:spcPts val="0"/>
              </a:spcAft>
              <a:buClr>
                <a:schemeClr val="dk1"/>
              </a:buClr>
              <a:buSzPts val="358"/>
              <a:buFont typeface="Arial"/>
              <a:buNone/>
            </a:pPr>
            <a:r>
              <a:rPr lang="en-US" sz="6283"/>
              <a:t>[5]. A. Crisan, G. Florea, L. Halasz, C. Lemnaru, and C. Oprisa, “Detecting malicious URLs based</a:t>
            </a:r>
            <a:endParaRPr sz="6283"/>
          </a:p>
          <a:p>
            <a:pPr indent="0" lvl="0" marL="457200" rtl="0" algn="l">
              <a:spcBef>
                <a:spcPts val="0"/>
              </a:spcBef>
              <a:spcAft>
                <a:spcPts val="0"/>
              </a:spcAft>
              <a:buClr>
                <a:schemeClr val="dk1"/>
              </a:buClr>
              <a:buSzPts val="358"/>
              <a:buFont typeface="Arial"/>
              <a:buNone/>
            </a:pPr>
            <a:r>
              <a:rPr lang="en-US" sz="6283"/>
              <a:t>on machine learning algorithms and word embeddings,” in Proceedings of the 2020 IEEE 16th</a:t>
            </a:r>
            <a:endParaRPr sz="6283"/>
          </a:p>
          <a:p>
            <a:pPr indent="0" lvl="0" marL="457200" rtl="0" algn="l">
              <a:spcBef>
                <a:spcPts val="0"/>
              </a:spcBef>
              <a:spcAft>
                <a:spcPts val="0"/>
              </a:spcAft>
              <a:buClr>
                <a:schemeClr val="dk1"/>
              </a:buClr>
              <a:buSzPts val="358"/>
              <a:buFont typeface="Arial"/>
              <a:buNone/>
            </a:pPr>
            <a:r>
              <a:rPr lang="en-US" sz="6283"/>
              <a:t>International Conference on Intelligent Computer Communication and Processing (ICCP), pp.</a:t>
            </a:r>
            <a:endParaRPr sz="6283"/>
          </a:p>
          <a:p>
            <a:pPr indent="0" lvl="0" marL="457200" rtl="0" algn="l">
              <a:spcBef>
                <a:spcPts val="0"/>
              </a:spcBef>
              <a:spcAft>
                <a:spcPts val="0"/>
              </a:spcAft>
              <a:buNone/>
            </a:pPr>
            <a:r>
              <a:rPr lang="en-US" sz="6283"/>
              <a:t>187–193, IEEE, Cluj-Napoca, Romania, September 2020.</a:t>
            </a:r>
            <a:endParaRPr sz="6283"/>
          </a:p>
          <a:p>
            <a:pPr indent="0" lvl="0" marL="457200" rtl="0" algn="l">
              <a:spcBef>
                <a:spcPts val="0"/>
              </a:spcBef>
              <a:spcAft>
                <a:spcPts val="0"/>
              </a:spcAft>
              <a:buClr>
                <a:schemeClr val="dk1"/>
              </a:buClr>
              <a:buSzPts val="358"/>
              <a:buFont typeface="Arial"/>
              <a:buNone/>
            </a:pPr>
            <a:r>
              <a:t/>
            </a:r>
            <a:endParaRPr sz="6283"/>
          </a:p>
          <a:p>
            <a:pPr indent="0" lvl="0" marL="457200" rtl="0" algn="l">
              <a:spcBef>
                <a:spcPts val="0"/>
              </a:spcBef>
              <a:spcAft>
                <a:spcPts val="0"/>
              </a:spcAft>
              <a:buClr>
                <a:schemeClr val="dk1"/>
              </a:buClr>
              <a:buSzPts val="358"/>
              <a:buFont typeface="Arial"/>
              <a:buNone/>
            </a:pPr>
            <a:r>
              <a:rPr lang="en-US" sz="6283"/>
              <a:t>[6] S. Tiwari, H. Rizvi and K. Kalaiselvi, "Malicious Website Navigation Prevention Using CNNs</a:t>
            </a:r>
            <a:endParaRPr sz="6283"/>
          </a:p>
          <a:p>
            <a:pPr indent="0" lvl="0" marL="457200" rtl="0" algn="l">
              <a:spcBef>
                <a:spcPts val="0"/>
              </a:spcBef>
              <a:spcAft>
                <a:spcPts val="0"/>
              </a:spcAft>
              <a:buClr>
                <a:schemeClr val="dk1"/>
              </a:buClr>
              <a:buSzPts val="358"/>
              <a:buFont typeface="Arial"/>
              <a:buNone/>
            </a:pPr>
            <a:r>
              <a:rPr lang="en-US" sz="6283"/>
              <a:t>and URL Vectors: A Study," 2022 International Conference on Computer Communication and</a:t>
            </a:r>
            <a:endParaRPr sz="6283"/>
          </a:p>
          <a:p>
            <a:pPr indent="0" lvl="0" marL="457200" rtl="0" algn="l">
              <a:spcBef>
                <a:spcPts val="0"/>
              </a:spcBef>
              <a:spcAft>
                <a:spcPts val="0"/>
              </a:spcAft>
              <a:buClr>
                <a:schemeClr val="dk1"/>
              </a:buClr>
              <a:buSzPts val="358"/>
              <a:buFont typeface="Arial"/>
              <a:buNone/>
            </a:pPr>
            <a:r>
              <a:rPr lang="en-US" sz="6283"/>
              <a:t>Informatics (ICCCI), 2022, pp. 1-6, doi: 10.1109/ICCCI54379.2022.9741056</a:t>
            </a:r>
            <a:endParaRPr/>
          </a:p>
        </p:txBody>
      </p:sp>
      <p:sp>
        <p:nvSpPr>
          <p:cNvPr id="633" name="Google Shape;633;g129cbbaadff_0_1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34" name="Google Shape;634;g129cbbaadff_0_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t>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1111fc50ded_1_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a:p>
        </p:txBody>
      </p:sp>
      <p:sp>
        <p:nvSpPr>
          <p:cNvPr id="641" name="Google Shape;641;g1111fc50ded_1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42" name="Google Shape;642;g1111fc50ded_1_0"/>
          <p:cNvPicPr preferRelativeResize="0"/>
          <p:nvPr/>
        </p:nvPicPr>
        <p:blipFill rotWithShape="1">
          <a:blip r:embed="rId3">
            <a:alphaModFix/>
          </a:blip>
          <a:srcRect b="0" l="0" r="0" t="0"/>
          <a:stretch/>
        </p:blipFill>
        <p:spPr>
          <a:xfrm>
            <a:off x="346775" y="1353025"/>
            <a:ext cx="8340025" cy="5504975"/>
          </a:xfrm>
          <a:prstGeom prst="rect">
            <a:avLst/>
          </a:prstGeom>
          <a:noFill/>
          <a:ln>
            <a:noFill/>
          </a:ln>
        </p:spPr>
      </p:pic>
      <p:pic>
        <p:nvPicPr>
          <p:cNvPr id="643" name="Google Shape;643;g1111fc50ded_1_0"/>
          <p:cNvPicPr preferRelativeResize="0"/>
          <p:nvPr/>
        </p:nvPicPr>
        <p:blipFill rotWithShape="1">
          <a:blip r:embed="rId4">
            <a:alphaModFix/>
          </a:blip>
          <a:srcRect b="0" l="0" r="0" t="0"/>
          <a:stretch/>
        </p:blipFill>
        <p:spPr>
          <a:xfrm>
            <a:off x="0" y="0"/>
            <a:ext cx="2247900" cy="828675"/>
          </a:xfrm>
          <a:prstGeom prst="rect">
            <a:avLst/>
          </a:prstGeom>
          <a:noFill/>
          <a:ln>
            <a:noFill/>
          </a:ln>
        </p:spPr>
      </p:pic>
      <p:sp>
        <p:nvSpPr>
          <p:cNvPr id="644" name="Google Shape;644;g1111fc50ded_1_0"/>
          <p:cNvSpPr txBox="1"/>
          <p:nvPr/>
        </p:nvSpPr>
        <p:spPr>
          <a:xfrm>
            <a:off x="2876875" y="261525"/>
            <a:ext cx="446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Paper Submission proof</a:t>
            </a:r>
            <a:endParaRPr b="0" i="0" sz="2400" u="none" cap="none" strike="noStrike">
              <a:solidFill>
                <a:srgbClr val="000000"/>
              </a:solidFill>
              <a:latin typeface="Calibri"/>
              <a:ea typeface="Calibri"/>
              <a:cs typeface="Calibri"/>
              <a:sym typeface="Calibri"/>
            </a:endParaRPr>
          </a:p>
        </p:txBody>
      </p:sp>
      <p:sp>
        <p:nvSpPr>
          <p:cNvPr id="645" name="Google Shape;645;g1111fc50ded_1_0"/>
          <p:cNvSpPr txBox="1"/>
          <p:nvPr/>
        </p:nvSpPr>
        <p:spPr>
          <a:xfrm>
            <a:off x="3269175" y="693038"/>
            <a:ext cx="51000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Calibri"/>
              <a:buChar char="●"/>
            </a:pPr>
            <a:r>
              <a:rPr b="1" i="1" lang="en-US" sz="1600" u="none" cap="none" strike="noStrike">
                <a:solidFill>
                  <a:srgbClr val="000000"/>
                </a:solidFill>
                <a:latin typeface="Calibri"/>
                <a:ea typeface="Calibri"/>
                <a:cs typeface="Calibri"/>
                <a:sym typeface="Calibri"/>
              </a:rPr>
              <a:t>Paper submitted to ICCCI an IEEE conference(http://iccci.in/)</a:t>
            </a:r>
            <a:endParaRPr b="1" i="1" sz="1600" u="none" cap="none" strike="noStrik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129cbbaadff_0_19"/>
          <p:cNvSpPr txBox="1"/>
          <p:nvPr>
            <p:ph type="title"/>
          </p:nvPr>
        </p:nvSpPr>
        <p:spPr>
          <a:xfrm>
            <a:off x="457200" y="92413"/>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List of Publications</a:t>
            </a:r>
            <a:endParaRPr/>
          </a:p>
        </p:txBody>
      </p:sp>
      <p:sp>
        <p:nvSpPr>
          <p:cNvPr id="652" name="Google Shape;652;g129cbbaadff_0_1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653" name="Google Shape;653;g129cbbaadff_0_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654" name="Google Shape;654;g129cbbaadff_0_19"/>
          <p:cNvPicPr preferRelativeResize="0"/>
          <p:nvPr/>
        </p:nvPicPr>
        <p:blipFill>
          <a:blip r:embed="rId3">
            <a:alphaModFix/>
          </a:blip>
          <a:stretch>
            <a:fillRect/>
          </a:stretch>
        </p:blipFill>
        <p:spPr>
          <a:xfrm>
            <a:off x="457200" y="988336"/>
            <a:ext cx="8229598" cy="574984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111fc50ded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61" name="Google Shape;661;g1111fc50ded_0_0"/>
          <p:cNvPicPr preferRelativeResize="0"/>
          <p:nvPr/>
        </p:nvPicPr>
        <p:blipFill rotWithShape="1">
          <a:blip r:embed="rId3">
            <a:alphaModFix/>
          </a:blip>
          <a:srcRect b="0" l="0" r="0" t="0"/>
          <a:stretch/>
        </p:blipFill>
        <p:spPr>
          <a:xfrm>
            <a:off x="0" y="0"/>
            <a:ext cx="2247900" cy="828675"/>
          </a:xfrm>
          <a:prstGeom prst="rect">
            <a:avLst/>
          </a:prstGeom>
          <a:noFill/>
          <a:ln>
            <a:noFill/>
          </a:ln>
        </p:spPr>
      </p:pic>
      <p:sp>
        <p:nvSpPr>
          <p:cNvPr id="662" name="Google Shape;662;g1111fc50ded_0_0"/>
          <p:cNvSpPr txBox="1"/>
          <p:nvPr/>
        </p:nvSpPr>
        <p:spPr>
          <a:xfrm>
            <a:off x="2876875" y="261525"/>
            <a:ext cx="446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Paper Submission proof</a:t>
            </a:r>
            <a:endParaRPr b="0" i="0" sz="2400" u="none" cap="none" strike="noStrike">
              <a:solidFill>
                <a:srgbClr val="000000"/>
              </a:solidFill>
              <a:latin typeface="Calibri"/>
              <a:ea typeface="Calibri"/>
              <a:cs typeface="Calibri"/>
              <a:sym typeface="Calibri"/>
            </a:endParaRPr>
          </a:p>
        </p:txBody>
      </p:sp>
      <p:sp>
        <p:nvSpPr>
          <p:cNvPr id="663" name="Google Shape;663;g1111fc50ded_0_0"/>
          <p:cNvSpPr txBox="1"/>
          <p:nvPr/>
        </p:nvSpPr>
        <p:spPr>
          <a:xfrm>
            <a:off x="900850" y="915375"/>
            <a:ext cx="7090500" cy="461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i="1" lang="en-US" sz="1800">
                <a:latin typeface="Calibri"/>
                <a:ea typeface="Calibri"/>
                <a:cs typeface="Calibri"/>
                <a:sym typeface="Calibri"/>
              </a:rPr>
              <a:t>ICBCC 2022 Submission</a:t>
            </a:r>
            <a:endParaRPr b="1" i="1" sz="1800" u="none" cap="none" strike="noStrike">
              <a:solidFill>
                <a:srgbClr val="000000"/>
              </a:solidFill>
              <a:latin typeface="Calibri"/>
              <a:ea typeface="Calibri"/>
              <a:cs typeface="Calibri"/>
              <a:sym typeface="Calibri"/>
            </a:endParaRPr>
          </a:p>
        </p:txBody>
      </p:sp>
      <p:pic>
        <p:nvPicPr>
          <p:cNvPr id="664" name="Google Shape;664;g1111fc50ded_0_0"/>
          <p:cNvPicPr preferRelativeResize="0"/>
          <p:nvPr/>
        </p:nvPicPr>
        <p:blipFill>
          <a:blip r:embed="rId4">
            <a:alphaModFix/>
          </a:blip>
          <a:stretch>
            <a:fillRect/>
          </a:stretch>
        </p:blipFill>
        <p:spPr>
          <a:xfrm>
            <a:off x="953050" y="1681875"/>
            <a:ext cx="7237896" cy="4674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
          <p:cNvSpPr txBox="1"/>
          <p:nvPr>
            <p:ph idx="1" type="body"/>
          </p:nvPr>
        </p:nvSpPr>
        <p:spPr>
          <a:xfrm>
            <a:off x="457200" y="670300"/>
            <a:ext cx="8229600" cy="4526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6100">
                <a:solidFill>
                  <a:srgbClr val="FF0000"/>
                </a:solidFill>
              </a:rPr>
              <a:t>THANK</a:t>
            </a:r>
            <a:endParaRPr sz="6100"/>
          </a:p>
          <a:p>
            <a:pPr indent="0" lvl="0" marL="0" rtl="0" algn="ctr">
              <a:lnSpc>
                <a:spcPct val="100000"/>
              </a:lnSpc>
              <a:spcBef>
                <a:spcPts val="640"/>
              </a:spcBef>
              <a:spcAft>
                <a:spcPts val="0"/>
              </a:spcAft>
              <a:buSzPts val="1800"/>
              <a:buNone/>
            </a:pPr>
            <a:r>
              <a:rPr lang="en-US" sz="6100">
                <a:solidFill>
                  <a:srgbClr val="FF0000"/>
                </a:solidFill>
              </a:rPr>
              <a:t>YOU</a:t>
            </a:r>
            <a:endParaRPr sz="6100"/>
          </a:p>
        </p:txBody>
      </p:sp>
      <p:sp>
        <p:nvSpPr>
          <p:cNvPr id="670" name="Google Shape;67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1" name="Google Shape;671;p9"/>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09093c19e_0_8"/>
          <p:cNvSpPr txBox="1"/>
          <p:nvPr>
            <p:ph idx="12" type="sldNum"/>
          </p:nvPr>
        </p:nvSpPr>
        <p:spPr>
          <a:xfrm>
            <a:off x="7010388" y="6429000"/>
            <a:ext cx="2133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42" name="Google Shape;142;g1109093c19e_0_8"/>
          <p:cNvPicPr preferRelativeResize="0"/>
          <p:nvPr/>
        </p:nvPicPr>
        <p:blipFill rotWithShape="1">
          <a:blip r:embed="rId3">
            <a:alphaModFix/>
          </a:blip>
          <a:srcRect b="0" l="0" r="0" t="0"/>
          <a:stretch/>
        </p:blipFill>
        <p:spPr>
          <a:xfrm>
            <a:off x="2247900" y="185050"/>
            <a:ext cx="6535650" cy="2890400"/>
          </a:xfrm>
          <a:prstGeom prst="rect">
            <a:avLst/>
          </a:prstGeom>
          <a:noFill/>
          <a:ln>
            <a:noFill/>
          </a:ln>
        </p:spPr>
      </p:pic>
      <p:pic>
        <p:nvPicPr>
          <p:cNvPr id="143" name="Google Shape;143;g1109093c19e_0_8"/>
          <p:cNvPicPr preferRelativeResize="0"/>
          <p:nvPr/>
        </p:nvPicPr>
        <p:blipFill rotWithShape="1">
          <a:blip r:embed="rId4">
            <a:alphaModFix/>
          </a:blip>
          <a:srcRect b="0" l="0" r="0" t="0"/>
          <a:stretch/>
        </p:blipFill>
        <p:spPr>
          <a:xfrm>
            <a:off x="144897" y="3357850"/>
            <a:ext cx="4702601" cy="2439275"/>
          </a:xfrm>
          <a:prstGeom prst="rect">
            <a:avLst/>
          </a:prstGeom>
          <a:noFill/>
          <a:ln>
            <a:noFill/>
          </a:ln>
        </p:spPr>
      </p:pic>
      <p:pic>
        <p:nvPicPr>
          <p:cNvPr id="144" name="Google Shape;144;g1109093c19e_0_8"/>
          <p:cNvPicPr preferRelativeResize="0"/>
          <p:nvPr/>
        </p:nvPicPr>
        <p:blipFill rotWithShape="1">
          <a:blip r:embed="rId5">
            <a:alphaModFix/>
          </a:blip>
          <a:srcRect b="0" l="0" r="0" t="0"/>
          <a:stretch/>
        </p:blipFill>
        <p:spPr>
          <a:xfrm>
            <a:off x="4847500" y="3146800"/>
            <a:ext cx="4170249" cy="3210849"/>
          </a:xfrm>
          <a:prstGeom prst="rect">
            <a:avLst/>
          </a:prstGeom>
          <a:noFill/>
          <a:ln>
            <a:noFill/>
          </a:ln>
        </p:spPr>
      </p:pic>
      <p:sp>
        <p:nvSpPr>
          <p:cNvPr id="145" name="Google Shape;145;g1109093c19e_0_8"/>
          <p:cNvSpPr txBox="1"/>
          <p:nvPr/>
        </p:nvSpPr>
        <p:spPr>
          <a:xfrm>
            <a:off x="5957150" y="6364000"/>
            <a:ext cx="213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Interpol summary report</a:t>
            </a:r>
            <a:endParaRPr b="0" i="0" sz="1400" u="none" cap="none" strike="noStrike">
              <a:solidFill>
                <a:srgbClr val="000000"/>
              </a:solidFill>
              <a:latin typeface="Calibri"/>
              <a:ea typeface="Calibri"/>
              <a:cs typeface="Calibri"/>
              <a:sym typeface="Calibri"/>
            </a:endParaRPr>
          </a:p>
        </p:txBody>
      </p:sp>
      <p:pic>
        <p:nvPicPr>
          <p:cNvPr id="146" name="Google Shape;146;g1109093c19e_0_8"/>
          <p:cNvPicPr preferRelativeResize="0"/>
          <p:nvPr/>
        </p:nvPicPr>
        <p:blipFill rotWithShape="1">
          <a:blip r:embed="rId6">
            <a:alphaModFix/>
          </a:blip>
          <a:srcRect b="0" l="0" r="0" t="0"/>
          <a:stretch/>
        </p:blipFill>
        <p:spPr>
          <a:xfrm>
            <a:off x="0" y="0"/>
            <a:ext cx="2247900" cy="8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txBox="1"/>
          <p:nvPr>
            <p:ph idx="1" type="body"/>
          </p:nvPr>
        </p:nvSpPr>
        <p:spPr>
          <a:xfrm>
            <a:off x="3301050" y="0"/>
            <a:ext cx="2541900" cy="6096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640"/>
              </a:spcBef>
              <a:spcAft>
                <a:spcPts val="0"/>
              </a:spcAft>
              <a:buClr>
                <a:schemeClr val="dk1"/>
              </a:buClr>
              <a:buSzPts val="3200"/>
              <a:buNone/>
            </a:pPr>
            <a:r>
              <a:rPr lang="en-US"/>
              <a:t>Objectives</a:t>
            </a:r>
            <a:endParaRPr/>
          </a:p>
        </p:txBody>
      </p:sp>
      <p:sp>
        <p:nvSpPr>
          <p:cNvPr id="152" name="Google Shape;15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3" name="Google Shape;153;p4"/>
          <p:cNvSpPr txBox="1"/>
          <p:nvPr/>
        </p:nvSpPr>
        <p:spPr>
          <a:xfrm>
            <a:off x="876300" y="1228401"/>
            <a:ext cx="7687800" cy="3478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i="0" lang="en-US" sz="2200" u="none" cap="none" strike="noStrike">
                <a:solidFill>
                  <a:srgbClr val="000000"/>
                </a:solidFill>
                <a:latin typeface="Calibri"/>
                <a:ea typeface="Calibri"/>
                <a:cs typeface="Calibri"/>
                <a:sym typeface="Calibri"/>
              </a:rPr>
              <a:t>The purpose of this project is – </a:t>
            </a:r>
            <a:endParaRPr i="0" sz="2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i="0" sz="2200" u="none" cap="none" strike="noStrike">
              <a:solidFill>
                <a:srgbClr val="000000"/>
              </a:solidFill>
              <a:latin typeface="Calibri"/>
              <a:ea typeface="Calibri"/>
              <a:cs typeface="Calibri"/>
              <a:sym typeface="Calibri"/>
            </a:endParaRPr>
          </a:p>
          <a:p>
            <a:pPr indent="-368300" lvl="0" marL="457200" marR="0" rtl="0" algn="just">
              <a:lnSpc>
                <a:spcPct val="100000"/>
              </a:lnSpc>
              <a:spcBef>
                <a:spcPts val="0"/>
              </a:spcBef>
              <a:spcAft>
                <a:spcPts val="0"/>
              </a:spcAft>
              <a:buClr>
                <a:srgbClr val="212121"/>
              </a:buClr>
              <a:buSzPts val="2200"/>
              <a:buFont typeface="Calibri"/>
              <a:buAutoNum type="arabicPeriod"/>
            </a:pPr>
            <a:r>
              <a:rPr i="0" lang="en-US" sz="2200" u="none" cap="none" strike="noStrike">
                <a:solidFill>
                  <a:srgbClr val="212121"/>
                </a:solidFill>
                <a:latin typeface="Calibri"/>
                <a:ea typeface="Calibri"/>
                <a:cs typeface="Calibri"/>
                <a:sym typeface="Calibri"/>
              </a:rPr>
              <a:t>Conducting a research study on existing models to ensure safe navigation and to minimize network security shortcomings.</a:t>
            </a:r>
            <a:endParaRPr i="0" sz="2200" u="none" cap="none" strike="noStrike">
              <a:solidFill>
                <a:srgbClr val="212121"/>
              </a:solidFill>
              <a:latin typeface="Calibri"/>
              <a:ea typeface="Calibri"/>
              <a:cs typeface="Calibri"/>
              <a:sym typeface="Calibri"/>
            </a:endParaRPr>
          </a:p>
          <a:p>
            <a:pPr indent="0" lvl="0" marL="914400" marR="0" rtl="0" algn="just">
              <a:lnSpc>
                <a:spcPct val="100000"/>
              </a:lnSpc>
              <a:spcBef>
                <a:spcPts val="0"/>
              </a:spcBef>
              <a:spcAft>
                <a:spcPts val="0"/>
              </a:spcAft>
              <a:buNone/>
            </a:pPr>
            <a:r>
              <a:t/>
            </a:r>
            <a:endParaRPr i="0" sz="2200" u="none" cap="none" strike="noStrike">
              <a:solidFill>
                <a:srgbClr val="212121"/>
              </a:solidFill>
              <a:latin typeface="Calibri"/>
              <a:ea typeface="Calibri"/>
              <a:cs typeface="Calibri"/>
              <a:sym typeface="Calibri"/>
            </a:endParaRPr>
          </a:p>
          <a:p>
            <a:pPr indent="-368300" lvl="0" marL="457200" marR="0" rtl="0" algn="just">
              <a:lnSpc>
                <a:spcPct val="100000"/>
              </a:lnSpc>
              <a:spcBef>
                <a:spcPts val="0"/>
              </a:spcBef>
              <a:spcAft>
                <a:spcPts val="0"/>
              </a:spcAft>
              <a:buClr>
                <a:srgbClr val="000000"/>
              </a:buClr>
              <a:buSzPts val="2200"/>
              <a:buFont typeface="Calibri"/>
              <a:buAutoNum type="arabicPeriod"/>
            </a:pPr>
            <a:r>
              <a:rPr i="0" lang="en-US" sz="2200" u="none" cap="none" strike="noStrike">
                <a:solidFill>
                  <a:srgbClr val="000000"/>
                </a:solidFill>
                <a:latin typeface="Calibri"/>
                <a:ea typeface="Calibri"/>
                <a:cs typeface="Calibri"/>
                <a:sym typeface="Calibri"/>
              </a:rPr>
              <a:t>Provide an add-on and a website deployed on the web for url classification.</a:t>
            </a:r>
            <a:endParaRPr i="0" sz="22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just">
              <a:lnSpc>
                <a:spcPct val="100000"/>
              </a:lnSpc>
              <a:spcBef>
                <a:spcPts val="0"/>
              </a:spcBef>
              <a:spcAft>
                <a:spcPts val="0"/>
              </a:spcAft>
              <a:buClr>
                <a:srgbClr val="000000"/>
              </a:buClr>
              <a:buSzPts val="2200"/>
              <a:buFont typeface="Calibri"/>
              <a:buAutoNum type="arabicPeriod"/>
            </a:pPr>
            <a:r>
              <a:rPr i="0" lang="en-US" sz="2200" u="none" cap="none" strike="noStrike">
                <a:solidFill>
                  <a:srgbClr val="000000"/>
                </a:solidFill>
                <a:latin typeface="Calibri"/>
                <a:ea typeface="Calibri"/>
                <a:cs typeface="Calibri"/>
                <a:sym typeface="Calibri"/>
              </a:rPr>
              <a:t>Database creation and maintenance for storing each and every Malicious URL that is encountered.</a:t>
            </a:r>
            <a:endParaRPr i="0" sz="2200" u="none" cap="none" strike="noStrike">
              <a:solidFill>
                <a:schemeClr val="dk1"/>
              </a:solidFill>
              <a:latin typeface="Calibri"/>
              <a:ea typeface="Calibri"/>
              <a:cs typeface="Calibri"/>
              <a:sym typeface="Calibri"/>
            </a:endParaRPr>
          </a:p>
        </p:txBody>
      </p:sp>
      <p:pic>
        <p:nvPicPr>
          <p:cNvPr id="154" name="Google Shape;154;p4"/>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f9741042fb_0_0"/>
          <p:cNvSpPr txBox="1"/>
          <p:nvPr/>
        </p:nvSpPr>
        <p:spPr>
          <a:xfrm>
            <a:off x="407250" y="1084825"/>
            <a:ext cx="8329500" cy="535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Year: </a:t>
            </a:r>
            <a:r>
              <a:rPr b="0" i="0" lang="en-US" sz="2100" u="none" cap="none" strike="noStrike">
                <a:solidFill>
                  <a:srgbClr val="000000"/>
                </a:solidFill>
                <a:latin typeface="Calibri"/>
                <a:ea typeface="Calibri"/>
                <a:cs typeface="Calibri"/>
                <a:sym typeface="Calibri"/>
              </a:rPr>
              <a:t>2021</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Author: </a:t>
            </a:r>
            <a:r>
              <a:rPr b="0" i="0" lang="en-US" sz="2100" u="none" cap="none" strike="noStrike">
                <a:solidFill>
                  <a:srgbClr val="000000"/>
                </a:solidFill>
                <a:latin typeface="Calibri"/>
                <a:ea typeface="Calibri"/>
                <a:cs typeface="Calibri"/>
                <a:sym typeface="Calibri"/>
              </a:rPr>
              <a:t>Shantanu Maheshwari, Janet B , Joshua Arul Kumar R</a:t>
            </a:r>
            <a:endParaRPr b="1"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Title: </a:t>
            </a:r>
            <a:r>
              <a:rPr b="0" i="0" lang="en-US" sz="2100" u="sng" cap="none" strike="noStrike">
                <a:solidFill>
                  <a:srgbClr val="000000"/>
                </a:solidFill>
                <a:latin typeface="Calibri"/>
                <a:ea typeface="Calibri"/>
                <a:cs typeface="Calibri"/>
                <a:sym typeface="Calibri"/>
              </a:rPr>
              <a:t>Malicious URL Detection: A Comparative Study</a:t>
            </a:r>
            <a:endParaRPr b="0" i="0" sz="2100" u="sng"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t/>
            </a:r>
            <a:endParaRPr b="0" i="0" sz="2100" u="sng"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Methodology: </a:t>
            </a:r>
            <a:endParaRPr b="1" i="0" sz="21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Feature extraction techniques like LDA and PCA are used to extract features and then along with NLP the model is trained. Various machine learning models are then compared</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Advantages: </a:t>
            </a:r>
            <a:endParaRPr b="1" i="0" sz="21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The various ML models are utilized which helps us get an idea of accuracies for the different models</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Shortcomings: </a:t>
            </a:r>
            <a:endParaRPr b="1" i="0" sz="21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The common techniques of feature extraction are used like LDA and PCA where we hope specific URL features may give us a better accuracy</a:t>
            </a:r>
            <a:endParaRPr b="0" i="0" sz="21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	</a:t>
            </a:r>
            <a:endParaRPr b="0" i="0" sz="2100" u="none" cap="none" strike="noStrike">
              <a:solidFill>
                <a:srgbClr val="000000"/>
              </a:solidFill>
              <a:latin typeface="Calibri"/>
              <a:ea typeface="Calibri"/>
              <a:cs typeface="Calibri"/>
              <a:sym typeface="Calibri"/>
            </a:endParaRPr>
          </a:p>
        </p:txBody>
      </p:sp>
      <p:sp>
        <p:nvSpPr>
          <p:cNvPr id="161" name="Google Shape;161;gf9741042fb_0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2" name="Google Shape;162;gf9741042fb_0_0"/>
          <p:cNvSpPr txBox="1"/>
          <p:nvPr>
            <p:ph idx="1" type="body"/>
          </p:nvPr>
        </p:nvSpPr>
        <p:spPr>
          <a:xfrm>
            <a:off x="2628900" y="72707"/>
            <a:ext cx="3886200" cy="609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lang="en-US"/>
              <a:t>Literature Survey </a:t>
            </a:r>
            <a:endParaRPr/>
          </a:p>
        </p:txBody>
      </p:sp>
      <p:sp>
        <p:nvSpPr>
          <p:cNvPr id="163" name="Google Shape;163;gf9741042fb_0_0"/>
          <p:cNvSpPr txBox="1"/>
          <p:nvPr/>
        </p:nvSpPr>
        <p:spPr>
          <a:xfrm>
            <a:off x="411475" y="1172100"/>
            <a:ext cx="827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4" name="Google Shape;164;gf9741042fb_0_0"/>
          <p:cNvPicPr preferRelativeResize="0"/>
          <p:nvPr/>
        </p:nvPicPr>
        <p:blipFill rotWithShape="1">
          <a:blip r:embed="rId3">
            <a:alphaModFix/>
          </a:blip>
          <a:srcRect b="0" l="0" r="0" t="0"/>
          <a:stretch/>
        </p:blipFill>
        <p:spPr>
          <a:xfrm>
            <a:off x="0" y="0"/>
            <a:ext cx="2247900" cy="8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2020-05-13T07:00:09Z</dcterms:created>
  <dc:creator>Kevin</dc:creator>
</cp:coreProperties>
</file>